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1" r:id="rId2"/>
  </p:sldMasterIdLst>
  <p:notesMasterIdLst>
    <p:notesMasterId r:id="rId13"/>
  </p:notesMasterIdLst>
  <p:sldIdLst>
    <p:sldId id="329" r:id="rId3"/>
    <p:sldId id="338" r:id="rId4"/>
    <p:sldId id="339" r:id="rId5"/>
    <p:sldId id="340" r:id="rId6"/>
    <p:sldId id="341" r:id="rId7"/>
    <p:sldId id="343" r:id="rId8"/>
    <p:sldId id="345" r:id="rId9"/>
    <p:sldId id="335" r:id="rId10"/>
    <p:sldId id="346" r:id="rId11"/>
    <p:sldId id="266" r:id="rId12"/>
  </p:sldIdLst>
  <p:sldSz cx="9144000" cy="6858000" type="screen4x3"/>
  <p:notesSz cx="6858000" cy="9144000"/>
  <p:custDataLst>
    <p:tags r:id="rId14"/>
  </p:custDataLst>
  <p:defaultTextStyle>
    <a:defPPr>
      <a:defRPr lang="id-ID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 User" initials="WU" lastIdx="0" clrIdx="0">
    <p:extLst>
      <p:ext uri="{19B8F6BF-5375-455C-9EA6-DF929625EA0E}">
        <p15:presenceInfo xmlns:p15="http://schemas.microsoft.com/office/powerpoint/2012/main" userId="Windows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EEE923"/>
    <a:srgbClr val="CCFF99"/>
    <a:srgbClr val="CCFF66"/>
    <a:srgbClr val="99D537"/>
    <a:srgbClr val="FF9933"/>
    <a:srgbClr val="FFFFFF"/>
    <a:srgbClr val="F4D5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4" autoAdjust="0"/>
    <p:restoredTop sz="92445" autoAdjust="0"/>
  </p:normalViewPr>
  <p:slideViewPr>
    <p:cSldViewPr>
      <p:cViewPr>
        <p:scale>
          <a:sx n="69" d="100"/>
          <a:sy n="69" d="100"/>
        </p:scale>
        <p:origin x="1110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CBBFA74-FDF1-49FA-B121-685499745E3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E567EB-E9F2-4B25-A2F7-562A01E309C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6BF6CAC3-D456-4115-8A61-FF0B0E7C612F}" type="datetimeFigureOut">
              <a:rPr lang="en-US"/>
              <a:pPr/>
              <a:t>1/27/2024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7DEDA5A-7B6D-461B-B87C-E50D5CEE77D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AC50B16B-B963-4526-9FFA-4EDEA934AC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E23583-2709-431D-965D-CEBAA7C3134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EFF878-5535-4A70-9957-331839DB819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C246E5E0-7159-4B76-991B-19C7A19CA17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6110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52" y="-9938"/>
            <a:ext cx="9157251" cy="686793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52" y="-9938"/>
            <a:ext cx="2174465" cy="15372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37251"/>
            <a:ext cx="7772400" cy="1972711"/>
          </a:xfrm>
        </p:spPr>
        <p:txBody>
          <a:bodyPr anchor="b">
            <a:normAutofit/>
          </a:bodyPr>
          <a:lstStyle>
            <a:lvl1pPr algn="ctr">
              <a:defRPr sz="6000">
                <a:solidFill>
                  <a:schemeClr val="bg1"/>
                </a:solidFill>
                <a:latin typeface="Alexon RR" panose="020003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750364"/>
            <a:ext cx="6858000" cy="150743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Alexon RR" panose="02000300000000000000" pitchFamily="50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5642" y="5653018"/>
            <a:ext cx="2057400" cy="365125"/>
          </a:xfrm>
        </p:spPr>
        <p:txBody>
          <a:bodyPr/>
          <a:lstStyle/>
          <a:p>
            <a:fld id="{7287147D-8531-4EF9-A41A-7503F0AF64C4}" type="datetimeFigureOut">
              <a:rPr lang="en-US" smtClean="0"/>
              <a:t>1/27/2024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5653018"/>
            <a:ext cx="30861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10958" y="5653018"/>
            <a:ext cx="2057400" cy="365125"/>
          </a:xfrm>
        </p:spPr>
        <p:txBody>
          <a:bodyPr/>
          <a:lstStyle/>
          <a:p>
            <a:fld id="{80FA636C-79B5-490E-A768-D9BE77AF68C9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 userDrawn="1"/>
        </p:nvSpPr>
        <p:spPr>
          <a:xfrm>
            <a:off x="1895890" y="401018"/>
            <a:ext cx="1814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4"/>
                </a:solidFill>
                <a:latin typeface="Alexon RR" panose="02000300000000000000" pitchFamily="50" charset="0"/>
              </a:rPr>
              <a:t>UNIVERSITAS MUHAMMADIYAH SIDOARJO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7539658" y="6122504"/>
            <a:ext cx="1458568" cy="735496"/>
          </a:xfrm>
          <a:prstGeom prst="rect">
            <a:avLst/>
          </a:prstGeom>
          <a:solidFill>
            <a:srgbClr val="1B4685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528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147D-8531-4EF9-A41A-7503F0AF64C4}" type="datetimeFigureOut">
              <a:rPr lang="en-US" smtClean="0"/>
              <a:t>1/27/2024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636C-79B5-490E-A768-D9BE77AF68C9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4879075"/>
            <a:ext cx="3810000" cy="1978925"/>
          </a:xfrm>
          <a:prstGeom prst="rect">
            <a:avLst/>
          </a:prstGeom>
          <a:noFill/>
        </p:spPr>
      </p:pic>
      <p:sp>
        <p:nvSpPr>
          <p:cNvPr id="10" name="Text Placeholder 2"/>
          <p:cNvSpPr>
            <a:spLocks noGrp="1"/>
          </p:cNvSpPr>
          <p:nvPr>
            <p:ph idx="1"/>
          </p:nvPr>
        </p:nvSpPr>
        <p:spPr>
          <a:xfrm>
            <a:off x="108505" y="1232452"/>
            <a:ext cx="8889721" cy="52213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latin typeface="Alexon RR" panose="02000300000000000000" pitchFamily="50" charset="0"/>
              </a:defRPr>
            </a:lvl1pPr>
            <a:lvl2pPr>
              <a:defRPr>
                <a:latin typeface="Alexon RR" panose="02000300000000000000" pitchFamily="50" charset="0"/>
              </a:defRPr>
            </a:lvl2pPr>
            <a:lvl3pPr>
              <a:defRPr>
                <a:latin typeface="Alexon RR" panose="02000300000000000000" pitchFamily="50" charset="0"/>
              </a:defRPr>
            </a:lvl3pPr>
            <a:lvl4pPr>
              <a:defRPr>
                <a:latin typeface="Alexon RR" panose="02000300000000000000" pitchFamily="50" charset="0"/>
              </a:defRPr>
            </a:lvl4pPr>
            <a:lvl5pPr>
              <a:defRPr>
                <a:latin typeface="Alexon RR" panose="02000300000000000000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08505" y="113336"/>
            <a:ext cx="8853691" cy="999848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37269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100000">
              <a:schemeClr val="tx2">
                <a:lumMod val="75000"/>
              </a:schemeClr>
            </a:gs>
            <a:gs pos="11000">
              <a:srgbClr val="0087E6"/>
            </a:gs>
            <a:gs pos="60000">
              <a:srgbClr val="005CBF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/>
                    </a14:imgEffect>
                    <a14:imgEffect>
                      <a14:brightnessContrast bright="59000" contrast="6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97" y="4776523"/>
            <a:ext cx="4083983" cy="2121233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287147D-8531-4EF9-A41A-7503F0AF64C4}" type="datetimeFigureOut">
              <a:rPr lang="en-US" smtClean="0"/>
              <a:pPr/>
              <a:t>1/27/2024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0FA636C-79B5-490E-A768-D9BE77AF68C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093843" y="113335"/>
            <a:ext cx="6868352" cy="8912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145775" y="1126435"/>
            <a:ext cx="8852452" cy="53273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/>
                </a:solidFill>
                <a:latin typeface="Alexon RR" panose="02000300000000000000" pitchFamily="50" charset="0"/>
              </a:defRPr>
            </a:lvl1pPr>
            <a:lvl2pPr>
              <a:defRPr>
                <a:solidFill>
                  <a:schemeClr val="bg1"/>
                </a:solidFill>
                <a:latin typeface="Alexon RR" panose="02000300000000000000" pitchFamily="50" charset="0"/>
              </a:defRPr>
            </a:lvl2pPr>
            <a:lvl3pPr>
              <a:defRPr>
                <a:solidFill>
                  <a:schemeClr val="bg1"/>
                </a:solidFill>
                <a:latin typeface="Alexon RR" panose="02000300000000000000" pitchFamily="50" charset="0"/>
              </a:defRPr>
            </a:lvl3pPr>
            <a:lvl4pPr>
              <a:defRPr>
                <a:solidFill>
                  <a:schemeClr val="bg1"/>
                </a:solidFill>
                <a:latin typeface="Alexon RR" panose="02000300000000000000" pitchFamily="50" charset="0"/>
              </a:defRPr>
            </a:lvl4pPr>
            <a:lvl5pPr>
              <a:defRPr>
                <a:solidFill>
                  <a:schemeClr val="bg1"/>
                </a:solidFill>
                <a:latin typeface="Alexon RR" panose="02000300000000000000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791" y="128927"/>
            <a:ext cx="1616765" cy="767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923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100000">
              <a:schemeClr val="tx2">
                <a:lumMod val="75000"/>
              </a:schemeClr>
            </a:gs>
            <a:gs pos="11000">
              <a:srgbClr val="0087E6"/>
            </a:gs>
            <a:gs pos="60000">
              <a:srgbClr val="005CBF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287147D-8531-4EF9-A41A-7503F0AF64C4}" type="datetimeFigureOut">
              <a:rPr lang="en-US" smtClean="0"/>
              <a:pPr/>
              <a:t>1/27/2024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0FA636C-79B5-490E-A768-D9BE77AF68C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093843" y="113335"/>
            <a:ext cx="6868352" cy="8912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791" y="128927"/>
            <a:ext cx="1616765" cy="767065"/>
          </a:xfrm>
          <a:prstGeom prst="rect">
            <a:avLst/>
          </a:prstGeom>
        </p:spPr>
      </p:pic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59026" y="1139687"/>
            <a:ext cx="8803169" cy="53992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/>
                </a:solidFill>
                <a:latin typeface="Alexon RR" panose="02000300000000000000" pitchFamily="50" charset="0"/>
              </a:defRPr>
            </a:lvl1pPr>
            <a:lvl2pPr>
              <a:defRPr>
                <a:solidFill>
                  <a:schemeClr val="bg1"/>
                </a:solidFill>
                <a:latin typeface="Alexon RR" panose="02000300000000000000" pitchFamily="50" charset="0"/>
              </a:defRPr>
            </a:lvl2pPr>
            <a:lvl3pPr>
              <a:defRPr>
                <a:solidFill>
                  <a:schemeClr val="bg1"/>
                </a:solidFill>
                <a:latin typeface="Alexon RR" panose="02000300000000000000" pitchFamily="50" charset="0"/>
              </a:defRPr>
            </a:lvl3pPr>
            <a:lvl4pPr>
              <a:defRPr>
                <a:solidFill>
                  <a:schemeClr val="bg1"/>
                </a:solidFill>
                <a:latin typeface="Alexon RR" panose="02000300000000000000" pitchFamily="50" charset="0"/>
              </a:defRPr>
            </a:lvl4pPr>
            <a:lvl5pPr>
              <a:defRPr>
                <a:solidFill>
                  <a:schemeClr val="bg1"/>
                </a:solidFill>
                <a:latin typeface="Alexon RR" panose="02000300000000000000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38011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100000">
              <a:schemeClr val="tx2">
                <a:lumMod val="75000"/>
              </a:schemeClr>
            </a:gs>
            <a:gs pos="11000">
              <a:srgbClr val="0087E6"/>
            </a:gs>
            <a:gs pos="60000">
              <a:srgbClr val="005CBF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/>
                    </a14:imgEffect>
                    <a14:imgEffect>
                      <a14:brightnessContrast bright="59000" contrast="6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97" y="4776523"/>
            <a:ext cx="4083983" cy="2121233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287147D-8531-4EF9-A41A-7503F0AF64C4}" type="datetimeFigureOut">
              <a:rPr lang="en-US" smtClean="0"/>
              <a:pPr/>
              <a:t>1/27/2024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0FA636C-79B5-490E-A768-D9BE77AF68C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59026" y="113335"/>
            <a:ext cx="8803169" cy="8912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159026" y="1139687"/>
            <a:ext cx="8803169" cy="53992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/>
                </a:solidFill>
                <a:latin typeface="Alexon RR" panose="02000300000000000000" pitchFamily="50" charset="0"/>
              </a:defRPr>
            </a:lvl1pPr>
            <a:lvl2pPr>
              <a:defRPr>
                <a:solidFill>
                  <a:schemeClr val="bg1"/>
                </a:solidFill>
                <a:latin typeface="Alexon RR" panose="02000300000000000000" pitchFamily="50" charset="0"/>
              </a:defRPr>
            </a:lvl2pPr>
            <a:lvl3pPr>
              <a:defRPr>
                <a:solidFill>
                  <a:schemeClr val="bg1"/>
                </a:solidFill>
                <a:latin typeface="Alexon RR" panose="02000300000000000000" pitchFamily="50" charset="0"/>
              </a:defRPr>
            </a:lvl3pPr>
            <a:lvl4pPr>
              <a:defRPr>
                <a:solidFill>
                  <a:schemeClr val="bg1"/>
                </a:solidFill>
                <a:latin typeface="Alexon RR" panose="02000300000000000000" pitchFamily="50" charset="0"/>
              </a:defRPr>
            </a:lvl4pPr>
            <a:lvl5pPr>
              <a:defRPr>
                <a:solidFill>
                  <a:schemeClr val="bg1"/>
                </a:solidFill>
                <a:latin typeface="Alexon RR" panose="02000300000000000000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965439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" y="113335"/>
            <a:ext cx="8889721" cy="6667291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7742633" y="6341718"/>
            <a:ext cx="884531" cy="365125"/>
          </a:xfrm>
        </p:spPr>
        <p:txBody>
          <a:bodyPr/>
          <a:lstStyle/>
          <a:p>
            <a:fld id="{7287147D-8531-4EF9-A41A-7503F0AF64C4}" type="datetimeFigureOut">
              <a:rPr lang="en-US" smtClean="0"/>
              <a:t>1/27/2024</a:t>
            </a:fld>
            <a:endParaRPr lang="en-US" dirty="0"/>
          </a:p>
        </p:txBody>
      </p:sp>
      <p:sp>
        <p:nvSpPr>
          <p:cNvPr id="13" name="Slide Number Placeholder 8"/>
          <p:cNvSpPr txBox="1">
            <a:spLocks/>
          </p:cNvSpPr>
          <p:nvPr userDrawn="1"/>
        </p:nvSpPr>
        <p:spPr>
          <a:xfrm>
            <a:off x="8570429" y="6332227"/>
            <a:ext cx="391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0FA636C-79B5-490E-A768-D9BE77AF68C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6007" y="1285462"/>
            <a:ext cx="4338843" cy="48915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285462"/>
            <a:ext cx="4369076" cy="489150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25068" y="113335"/>
            <a:ext cx="8873158" cy="1035601"/>
          </a:xfrm>
          <a:solidFill>
            <a:srgbClr val="1B4685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Alexon RR" panose="020003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171232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" y="113335"/>
            <a:ext cx="8889721" cy="6667291"/>
          </a:xfrm>
          <a:prstGeom prst="rect">
            <a:avLst/>
          </a:prstGeom>
        </p:spPr>
      </p:pic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7742633" y="6341718"/>
            <a:ext cx="884531" cy="365125"/>
          </a:xfrm>
        </p:spPr>
        <p:txBody>
          <a:bodyPr/>
          <a:lstStyle/>
          <a:p>
            <a:fld id="{7287147D-8531-4EF9-A41A-7503F0AF64C4}" type="datetimeFigureOut">
              <a:rPr lang="en-US" smtClean="0"/>
              <a:t>1/27/2024</a:t>
            </a:fld>
            <a:endParaRPr lang="en-US" dirty="0"/>
          </a:p>
        </p:txBody>
      </p:sp>
      <p:sp>
        <p:nvSpPr>
          <p:cNvPr id="14" name="Slide Number Placeholder 8"/>
          <p:cNvSpPr txBox="1">
            <a:spLocks/>
          </p:cNvSpPr>
          <p:nvPr userDrawn="1"/>
        </p:nvSpPr>
        <p:spPr>
          <a:xfrm>
            <a:off x="8570429" y="6332227"/>
            <a:ext cx="391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0FA636C-79B5-490E-A768-D9BE77AF68C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068" y="1269207"/>
            <a:ext cx="4373114" cy="823912"/>
          </a:xfrm>
          <a:solidFill>
            <a:srgbClr val="FFC000"/>
          </a:solidFill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068" y="2213390"/>
            <a:ext cx="4373114" cy="39762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9207"/>
            <a:ext cx="4369076" cy="823912"/>
          </a:xfrm>
          <a:solidFill>
            <a:srgbClr val="FFC000"/>
          </a:solidFill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213390"/>
            <a:ext cx="4369076" cy="39762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25068" y="113335"/>
            <a:ext cx="8873158" cy="1035601"/>
          </a:xfrm>
          <a:solidFill>
            <a:srgbClr val="1B4685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Alexon RR" panose="020003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701292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" y="113335"/>
            <a:ext cx="8889721" cy="6667291"/>
          </a:xfrm>
          <a:prstGeom prst="rect">
            <a:avLst/>
          </a:prstGeom>
        </p:spPr>
      </p:pic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7742633" y="6341718"/>
            <a:ext cx="884531" cy="365125"/>
          </a:xfrm>
        </p:spPr>
        <p:txBody>
          <a:bodyPr/>
          <a:lstStyle/>
          <a:p>
            <a:fld id="{7287147D-8531-4EF9-A41A-7503F0AF64C4}" type="datetimeFigureOut">
              <a:rPr lang="en-US" smtClean="0"/>
              <a:t>1/27/2024</a:t>
            </a:fld>
            <a:endParaRPr lang="en-US" dirty="0"/>
          </a:p>
        </p:txBody>
      </p:sp>
      <p:sp>
        <p:nvSpPr>
          <p:cNvPr id="13" name="Slide Number Placeholder 8"/>
          <p:cNvSpPr txBox="1">
            <a:spLocks/>
          </p:cNvSpPr>
          <p:nvPr userDrawn="1"/>
        </p:nvSpPr>
        <p:spPr>
          <a:xfrm>
            <a:off x="8570429" y="6332227"/>
            <a:ext cx="391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0FA636C-79B5-490E-A768-D9BE77AF68C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solidFill>
            <a:srgbClr val="1B4685"/>
          </a:solidFill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solidFill>
            <a:srgbClr val="FFC000"/>
          </a:solidFill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735040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" y="113335"/>
            <a:ext cx="8889721" cy="6667291"/>
          </a:xfrm>
          <a:prstGeom prst="rect">
            <a:avLst/>
          </a:prstGeom>
        </p:spPr>
      </p:pic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7742633" y="6341718"/>
            <a:ext cx="884531" cy="365125"/>
          </a:xfrm>
        </p:spPr>
        <p:txBody>
          <a:bodyPr/>
          <a:lstStyle/>
          <a:p>
            <a:fld id="{7287147D-8531-4EF9-A41A-7503F0AF64C4}" type="datetimeFigureOut">
              <a:rPr lang="en-US" smtClean="0"/>
              <a:t>1/27/2024</a:t>
            </a:fld>
            <a:endParaRPr lang="en-US" dirty="0"/>
          </a:p>
        </p:txBody>
      </p:sp>
      <p:sp>
        <p:nvSpPr>
          <p:cNvPr id="11" name="Slide Number Placeholder 8"/>
          <p:cNvSpPr txBox="1">
            <a:spLocks/>
          </p:cNvSpPr>
          <p:nvPr userDrawn="1"/>
        </p:nvSpPr>
        <p:spPr>
          <a:xfrm>
            <a:off x="8570429" y="6332227"/>
            <a:ext cx="391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0FA636C-79B5-490E-A768-D9BE77AF68C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solidFill>
            <a:srgbClr val="1B4685"/>
          </a:solidFill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solidFill>
            <a:srgbClr val="FFC000"/>
          </a:solidFill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59744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" y="113335"/>
            <a:ext cx="8889721" cy="6667291"/>
          </a:xfrm>
          <a:prstGeom prst="rect">
            <a:avLst/>
          </a:prstGeom>
        </p:spPr>
      </p:pic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7742633" y="6341718"/>
            <a:ext cx="884531" cy="365125"/>
          </a:xfrm>
        </p:spPr>
        <p:txBody>
          <a:bodyPr/>
          <a:lstStyle/>
          <a:p>
            <a:fld id="{7287147D-8531-4EF9-A41A-7503F0AF64C4}" type="datetimeFigureOut">
              <a:rPr lang="en-US" smtClean="0"/>
              <a:t>1/27/2024</a:t>
            </a:fld>
            <a:endParaRPr lang="en-US" dirty="0"/>
          </a:p>
        </p:txBody>
      </p:sp>
      <p:sp>
        <p:nvSpPr>
          <p:cNvPr id="13" name="Slide Number Placeholder 8"/>
          <p:cNvSpPr txBox="1">
            <a:spLocks/>
          </p:cNvSpPr>
          <p:nvPr userDrawn="1"/>
        </p:nvSpPr>
        <p:spPr>
          <a:xfrm>
            <a:off x="8570429" y="6332227"/>
            <a:ext cx="391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0FA636C-79B5-490E-A768-D9BE77AF68C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068" y="1298713"/>
            <a:ext cx="8873158" cy="48782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25068" y="113335"/>
            <a:ext cx="8873158" cy="1035601"/>
          </a:xfrm>
          <a:solidFill>
            <a:srgbClr val="1B4685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Alexon RR" panose="020003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867643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" y="113335"/>
            <a:ext cx="8889721" cy="6667291"/>
          </a:xfrm>
          <a:prstGeom prst="rect">
            <a:avLst/>
          </a:prstGeom>
        </p:spPr>
      </p:pic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7742633" y="6341718"/>
            <a:ext cx="884531" cy="365125"/>
          </a:xfrm>
        </p:spPr>
        <p:txBody>
          <a:bodyPr/>
          <a:lstStyle/>
          <a:p>
            <a:fld id="{7287147D-8531-4EF9-A41A-7503F0AF64C4}" type="datetimeFigureOut">
              <a:rPr lang="en-US" smtClean="0"/>
              <a:t>1/27/2024</a:t>
            </a:fld>
            <a:endParaRPr lang="en-US" dirty="0"/>
          </a:p>
        </p:txBody>
      </p:sp>
      <p:sp>
        <p:nvSpPr>
          <p:cNvPr id="12" name="Slide Number Placeholder 8"/>
          <p:cNvSpPr txBox="1">
            <a:spLocks/>
          </p:cNvSpPr>
          <p:nvPr userDrawn="1"/>
        </p:nvSpPr>
        <p:spPr>
          <a:xfrm>
            <a:off x="8570429" y="6332227"/>
            <a:ext cx="391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0FA636C-79B5-490E-A768-D9BE77AF68C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0753" y="365124"/>
            <a:ext cx="1971675" cy="5571849"/>
          </a:xfrm>
          <a:solidFill>
            <a:srgbClr val="1B4685"/>
          </a:solidFill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068" y="365125"/>
            <a:ext cx="6739558" cy="5571849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84033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" y="113335"/>
            <a:ext cx="8889721" cy="66672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068" y="113335"/>
            <a:ext cx="8873158" cy="1042123"/>
          </a:xfrm>
          <a:solidFill>
            <a:srgbClr val="1B4685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Alexon RR" panose="020003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742633" y="6341718"/>
            <a:ext cx="884531" cy="365125"/>
          </a:xfrm>
        </p:spPr>
        <p:txBody>
          <a:bodyPr/>
          <a:lstStyle/>
          <a:p>
            <a:fld id="{7287147D-8531-4EF9-A41A-7503F0AF64C4}" type="datetimeFigureOut">
              <a:rPr lang="en-US" smtClean="0"/>
              <a:t>1/27/2024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18597" y="5963341"/>
            <a:ext cx="30861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125068" y="1238732"/>
            <a:ext cx="8873158" cy="5089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latin typeface="Alexon RR" panose="02000300000000000000" pitchFamily="50" charset="0"/>
              </a:defRPr>
            </a:lvl1pPr>
            <a:lvl2pPr>
              <a:defRPr>
                <a:latin typeface="Alexon RR" panose="02000300000000000000" pitchFamily="50" charset="0"/>
              </a:defRPr>
            </a:lvl2pPr>
            <a:lvl3pPr>
              <a:defRPr>
                <a:latin typeface="Alexon RR" panose="02000300000000000000" pitchFamily="50" charset="0"/>
              </a:defRPr>
            </a:lvl3pPr>
            <a:lvl4pPr>
              <a:defRPr>
                <a:latin typeface="Alexon RR" panose="02000300000000000000" pitchFamily="50" charset="0"/>
              </a:defRPr>
            </a:lvl4pPr>
            <a:lvl5pPr>
              <a:defRPr>
                <a:latin typeface="Alexon RR" panose="02000300000000000000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 txBox="1">
            <a:spLocks/>
          </p:cNvSpPr>
          <p:nvPr userDrawn="1"/>
        </p:nvSpPr>
        <p:spPr>
          <a:xfrm>
            <a:off x="8570429" y="6332227"/>
            <a:ext cx="391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0FA636C-79B5-490E-A768-D9BE77AF68C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0414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89111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147D-8531-4EF9-A41A-7503F0AF64C4}" type="datetimeFigureOut">
              <a:rPr lang="en-US" smtClean="0"/>
              <a:t>1/27/2024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636C-79B5-490E-A768-D9BE77AF68C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0704A7F-05B0-2350-CC6A-08BA83EB2C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52" y="-9938"/>
            <a:ext cx="9157251" cy="68679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274AF99-9BE3-5F63-9A0D-71D561A1D2F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52" y="-9938"/>
            <a:ext cx="2174465" cy="15372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A163F7A-BFB6-B82C-DCC3-8CB9311D356C}"/>
              </a:ext>
            </a:extLst>
          </p:cNvPr>
          <p:cNvSpPr txBox="1"/>
          <p:nvPr userDrawn="1"/>
        </p:nvSpPr>
        <p:spPr>
          <a:xfrm>
            <a:off x="1895890" y="401018"/>
            <a:ext cx="1814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4"/>
                </a:solidFill>
                <a:latin typeface="Alexon RR" panose="02000300000000000000" pitchFamily="50" charset="0"/>
              </a:rPr>
              <a:t>UNIVERSITAS MUHAMMADIYAH SIDOARJO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40442E0-FFAD-865B-2AF1-58A3FD45A895}"/>
              </a:ext>
            </a:extLst>
          </p:cNvPr>
          <p:cNvSpPr txBox="1"/>
          <p:nvPr userDrawn="1"/>
        </p:nvSpPr>
        <p:spPr>
          <a:xfrm>
            <a:off x="7539658" y="6122504"/>
            <a:ext cx="1458568" cy="735496"/>
          </a:xfrm>
          <a:prstGeom prst="rect">
            <a:avLst/>
          </a:prstGeom>
          <a:solidFill>
            <a:srgbClr val="1B4685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7271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147D-8531-4EF9-A41A-7503F0AF64C4}" type="datetimeFigureOut">
              <a:rPr lang="en-US" smtClean="0"/>
              <a:t>1/27/2024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636C-79B5-490E-A768-D9BE77AF6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8535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147D-8531-4EF9-A41A-7503F0AF64C4}" type="datetimeFigureOut">
              <a:rPr lang="en-US" smtClean="0"/>
              <a:t>1/27/2024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636C-79B5-490E-A768-D9BE77AF68C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A007FA-1075-9023-5412-FEF7314F8B0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6579938-5E70-62A0-21F4-FFB30D60990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52" y="-9938"/>
            <a:ext cx="2174465" cy="15372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D9A30DE-4B62-D60F-81C8-68C2EC31CD55}"/>
              </a:ext>
            </a:extLst>
          </p:cNvPr>
          <p:cNvSpPr txBox="1"/>
          <p:nvPr userDrawn="1"/>
        </p:nvSpPr>
        <p:spPr>
          <a:xfrm>
            <a:off x="1895889" y="403038"/>
            <a:ext cx="21725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4"/>
                </a:solidFill>
                <a:latin typeface="Alexon RR" panose="02000300000000000000" pitchFamily="50" charset="0"/>
              </a:rPr>
              <a:t>UNIVERSITAS MUHAMMADIYAH SIDOARJO</a:t>
            </a:r>
          </a:p>
        </p:txBody>
      </p:sp>
    </p:spTree>
    <p:extLst>
      <p:ext uri="{BB962C8B-B14F-4D97-AF65-F5344CB8AC3E}">
        <p14:creationId xmlns:p14="http://schemas.microsoft.com/office/powerpoint/2010/main" val="2662508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147D-8531-4EF9-A41A-7503F0AF64C4}" type="datetimeFigureOut">
              <a:rPr lang="en-US" smtClean="0"/>
              <a:t>1/27/2024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636C-79B5-490E-A768-D9BE77AF6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8003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147D-8531-4EF9-A41A-7503F0AF64C4}" type="datetimeFigureOut">
              <a:rPr lang="en-US" smtClean="0"/>
              <a:t>1/27/2024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636C-79B5-490E-A768-D9BE77AF6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996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147D-8531-4EF9-A41A-7503F0AF64C4}" type="datetimeFigureOut">
              <a:rPr lang="en-US" smtClean="0"/>
              <a:t>1/27/2024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636C-79B5-490E-A768-D9BE77AF6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81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147D-8531-4EF9-A41A-7503F0AF64C4}" type="datetimeFigureOut">
              <a:rPr lang="en-US" smtClean="0"/>
              <a:t>1/27/2024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636C-79B5-490E-A768-D9BE77AF6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1243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147D-8531-4EF9-A41A-7503F0AF64C4}" type="datetimeFigureOut">
              <a:rPr lang="en-US" smtClean="0"/>
              <a:t>1/27/2024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636C-79B5-490E-A768-D9BE77AF6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01788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147D-8531-4EF9-A41A-7503F0AF64C4}" type="datetimeFigureOut">
              <a:rPr lang="en-US" smtClean="0"/>
              <a:t>1/27/2024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FD6016A-1EC2-5F4A-AAC9-86C5E0FA26D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" y="113335"/>
            <a:ext cx="8889721" cy="6667291"/>
          </a:xfrm>
          <a:prstGeom prst="rect">
            <a:avLst/>
          </a:prstGeom>
        </p:spPr>
      </p:pic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C2DB6B08-1D84-CB89-75CE-57235E7B87A5}"/>
              </a:ext>
            </a:extLst>
          </p:cNvPr>
          <p:cNvSpPr txBox="1">
            <a:spLocks/>
          </p:cNvSpPr>
          <p:nvPr userDrawn="1"/>
        </p:nvSpPr>
        <p:spPr>
          <a:xfrm>
            <a:off x="8570429" y="6332227"/>
            <a:ext cx="391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0FA636C-79B5-490E-A768-D9BE77AF68C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758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908602" cy="365125"/>
          </a:xfrm>
        </p:spPr>
        <p:txBody>
          <a:bodyPr/>
          <a:lstStyle/>
          <a:p>
            <a:fld id="{7287147D-8531-4EF9-A41A-7503F0AF64C4}" type="datetimeFigureOut">
              <a:rPr lang="en-US" smtClean="0"/>
              <a:t>1/27/2024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619457" y="6356351"/>
            <a:ext cx="378515" cy="365125"/>
          </a:xfrm>
        </p:spPr>
        <p:txBody>
          <a:bodyPr/>
          <a:lstStyle/>
          <a:p>
            <a:fld id="{80FA636C-79B5-490E-A768-D9BE77AF68C9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52" y="-9938"/>
            <a:ext cx="2174465" cy="153725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895889" y="403038"/>
            <a:ext cx="21725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4"/>
                </a:solidFill>
                <a:latin typeface="Alexon RR" panose="02000300000000000000" pitchFamily="50" charset="0"/>
              </a:rPr>
              <a:t>UNIVERSITAS MUHAMMADIYAH SIDOARJO</a:t>
            </a:r>
          </a:p>
        </p:txBody>
      </p:sp>
    </p:spTree>
    <p:extLst>
      <p:ext uri="{BB962C8B-B14F-4D97-AF65-F5344CB8AC3E}">
        <p14:creationId xmlns:p14="http://schemas.microsoft.com/office/powerpoint/2010/main" val="18171531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147D-8531-4EF9-A41A-7503F0AF64C4}" type="datetimeFigureOut">
              <a:rPr lang="en-US" smtClean="0"/>
              <a:t>1/27/2024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636C-79B5-490E-A768-D9BE77AF6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8897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147D-8531-4EF9-A41A-7503F0AF64C4}" type="datetimeFigureOut">
              <a:rPr lang="en-US" smtClean="0"/>
              <a:t>1/27/2024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636C-79B5-490E-A768-D9BE77AF6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6791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147D-8531-4EF9-A41A-7503F0AF64C4}" type="datetimeFigureOut">
              <a:rPr lang="en-US" smtClean="0"/>
              <a:t>1/27/2024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636C-79B5-490E-A768-D9BE77AF68C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152135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147D-8531-4EF9-A41A-7503F0AF64C4}" type="datetimeFigureOut">
              <a:rPr lang="en-US" smtClean="0"/>
              <a:t>1/27/2024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636C-79B5-490E-A768-D9BE77AF6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97367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147D-8531-4EF9-A41A-7503F0AF64C4}" type="datetimeFigureOut">
              <a:rPr lang="en-US" smtClean="0"/>
              <a:t>1/27/2024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636C-79B5-490E-A768-D9BE77AF6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0296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147D-8531-4EF9-A41A-7503F0AF64C4}" type="datetimeFigureOut">
              <a:rPr lang="en-US" smtClean="0"/>
              <a:t>1/27/2024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636C-79B5-490E-A768-D9BE77AF6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0939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147D-8531-4EF9-A41A-7503F0AF64C4}" type="datetimeFigureOut">
              <a:rPr lang="en-US" smtClean="0"/>
              <a:t>1/27/2024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636C-79B5-490E-A768-D9BE77AF6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61472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147D-8531-4EF9-A41A-7503F0AF64C4}" type="datetimeFigureOut">
              <a:rPr lang="en-US" smtClean="0"/>
              <a:t>1/27/2024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636C-79B5-490E-A768-D9BE77AF6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87593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2621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52" y="-9938"/>
            <a:ext cx="9157251" cy="68679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068" y="17876"/>
            <a:ext cx="8873158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147D-8531-4EF9-A41A-7503F0AF64C4}" type="datetimeFigureOut">
              <a:rPr lang="en-US" smtClean="0"/>
              <a:t>1/27/2024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636C-79B5-490E-A768-D9BE77AF68C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125068" y="1417982"/>
            <a:ext cx="8873158" cy="4910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/>
                </a:solidFill>
                <a:latin typeface="Alexon RR" panose="02000300000000000000" pitchFamily="50" charset="0"/>
              </a:defRPr>
            </a:lvl1pPr>
            <a:lvl2pPr>
              <a:defRPr>
                <a:solidFill>
                  <a:schemeClr val="bg1"/>
                </a:solidFill>
                <a:latin typeface="Alexon RR" panose="02000300000000000000" pitchFamily="50" charset="0"/>
              </a:defRPr>
            </a:lvl2pPr>
            <a:lvl3pPr>
              <a:defRPr>
                <a:solidFill>
                  <a:schemeClr val="bg1"/>
                </a:solidFill>
                <a:latin typeface="Alexon RR" panose="02000300000000000000" pitchFamily="50" charset="0"/>
              </a:defRPr>
            </a:lvl3pPr>
            <a:lvl4pPr>
              <a:defRPr>
                <a:solidFill>
                  <a:schemeClr val="bg1"/>
                </a:solidFill>
                <a:latin typeface="Alexon RR" panose="02000300000000000000" pitchFamily="50" charset="0"/>
              </a:defRPr>
            </a:lvl4pPr>
            <a:lvl5pPr>
              <a:defRPr>
                <a:solidFill>
                  <a:schemeClr val="bg1"/>
                </a:solidFill>
                <a:latin typeface="Alexon RR" panose="02000300000000000000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00680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" y="0"/>
            <a:ext cx="9144000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147D-8531-4EF9-A41A-7503F0AF64C4}" type="datetimeFigureOut">
              <a:rPr lang="en-US" smtClean="0"/>
              <a:t>1/27/2024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429250" y="6432205"/>
            <a:ext cx="2057400" cy="365125"/>
          </a:xfrm>
        </p:spPr>
        <p:txBody>
          <a:bodyPr/>
          <a:lstStyle/>
          <a:p>
            <a:fld id="{80FA636C-79B5-490E-A768-D9BE77AF68C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85530" y="113336"/>
            <a:ext cx="8776665" cy="999848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72279" y="1232452"/>
            <a:ext cx="8789917" cy="52213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/>
                </a:solidFill>
                <a:latin typeface="Alexon RR" panose="02000300000000000000" pitchFamily="50" charset="0"/>
              </a:defRPr>
            </a:lvl1pPr>
            <a:lvl2pPr>
              <a:defRPr>
                <a:solidFill>
                  <a:schemeClr val="bg1"/>
                </a:solidFill>
                <a:latin typeface="Alexon RR" panose="02000300000000000000" pitchFamily="50" charset="0"/>
              </a:defRPr>
            </a:lvl2pPr>
            <a:lvl3pPr>
              <a:defRPr>
                <a:solidFill>
                  <a:schemeClr val="bg1"/>
                </a:solidFill>
                <a:latin typeface="Alexon RR" panose="02000300000000000000" pitchFamily="50" charset="0"/>
              </a:defRPr>
            </a:lvl3pPr>
            <a:lvl4pPr>
              <a:defRPr>
                <a:solidFill>
                  <a:schemeClr val="bg1"/>
                </a:solidFill>
                <a:latin typeface="Alexon RR" panose="02000300000000000000" pitchFamily="50" charset="0"/>
              </a:defRPr>
            </a:lvl4pPr>
            <a:lvl5pPr>
              <a:defRPr>
                <a:solidFill>
                  <a:schemeClr val="bg1"/>
                </a:solidFill>
                <a:latin typeface="Alexon RR" panose="02000300000000000000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74695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" y="113335"/>
            <a:ext cx="8889721" cy="6667291"/>
          </a:xfrm>
          <a:prstGeom prst="rect">
            <a:avLst/>
          </a:prstGeom>
        </p:spPr>
      </p:pic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7742633" y="6341718"/>
            <a:ext cx="884531" cy="365125"/>
          </a:xfrm>
        </p:spPr>
        <p:txBody>
          <a:bodyPr/>
          <a:lstStyle/>
          <a:p>
            <a:fld id="{7287147D-8531-4EF9-A41A-7503F0AF64C4}" type="datetimeFigureOut">
              <a:rPr lang="en-US" smtClean="0"/>
              <a:t>1/27/2024</a:t>
            </a:fld>
            <a:endParaRPr lang="en-US" dirty="0"/>
          </a:p>
        </p:txBody>
      </p:sp>
      <p:sp>
        <p:nvSpPr>
          <p:cNvPr id="11" name="Slide Number Placeholder 8"/>
          <p:cNvSpPr txBox="1">
            <a:spLocks/>
          </p:cNvSpPr>
          <p:nvPr userDrawn="1"/>
        </p:nvSpPr>
        <p:spPr>
          <a:xfrm>
            <a:off x="8570429" y="6332227"/>
            <a:ext cx="391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0FA636C-79B5-490E-A768-D9BE77AF68C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85530" y="113336"/>
            <a:ext cx="8776665" cy="999848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172279" y="1232452"/>
            <a:ext cx="8789917" cy="52213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latin typeface="Alexon RR" panose="02000300000000000000" pitchFamily="50" charset="0"/>
              </a:defRPr>
            </a:lvl1pPr>
            <a:lvl2pPr>
              <a:defRPr>
                <a:latin typeface="Alexon RR" panose="02000300000000000000" pitchFamily="50" charset="0"/>
              </a:defRPr>
            </a:lvl2pPr>
            <a:lvl3pPr>
              <a:defRPr>
                <a:latin typeface="Alexon RR" panose="02000300000000000000" pitchFamily="50" charset="0"/>
              </a:defRPr>
            </a:lvl3pPr>
            <a:lvl4pPr>
              <a:defRPr>
                <a:latin typeface="Alexon RR" panose="02000300000000000000" pitchFamily="50" charset="0"/>
              </a:defRPr>
            </a:lvl4pPr>
            <a:lvl5pPr>
              <a:defRPr>
                <a:latin typeface="Alexon RR" panose="02000300000000000000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45364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" y="113335"/>
            <a:ext cx="8889721" cy="6667291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7742633" y="6341718"/>
            <a:ext cx="884531" cy="365125"/>
          </a:xfrm>
        </p:spPr>
        <p:txBody>
          <a:bodyPr/>
          <a:lstStyle/>
          <a:p>
            <a:fld id="{7287147D-8531-4EF9-A41A-7503F0AF64C4}" type="datetimeFigureOut">
              <a:rPr lang="en-US" smtClean="0"/>
              <a:t>1/27/2024</a:t>
            </a:fld>
            <a:endParaRPr lang="en-US" dirty="0"/>
          </a:p>
        </p:txBody>
      </p:sp>
      <p:sp>
        <p:nvSpPr>
          <p:cNvPr id="10" name="Slide Number Placeholder 8"/>
          <p:cNvSpPr txBox="1">
            <a:spLocks/>
          </p:cNvSpPr>
          <p:nvPr userDrawn="1"/>
        </p:nvSpPr>
        <p:spPr>
          <a:xfrm>
            <a:off x="8570429" y="6332227"/>
            <a:ext cx="391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0FA636C-79B5-490E-A768-D9BE77AF68C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85530" y="113336"/>
            <a:ext cx="8776665" cy="999848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idx="1"/>
          </p:nvPr>
        </p:nvSpPr>
        <p:spPr>
          <a:xfrm>
            <a:off x="172279" y="1232452"/>
            <a:ext cx="8789917" cy="52213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latin typeface="Alexon RR" panose="02000300000000000000" pitchFamily="50" charset="0"/>
              </a:defRPr>
            </a:lvl1pPr>
            <a:lvl2pPr>
              <a:defRPr>
                <a:latin typeface="Alexon RR" panose="02000300000000000000" pitchFamily="50" charset="0"/>
              </a:defRPr>
            </a:lvl2pPr>
            <a:lvl3pPr>
              <a:defRPr>
                <a:latin typeface="Alexon RR" panose="02000300000000000000" pitchFamily="50" charset="0"/>
              </a:defRPr>
            </a:lvl3pPr>
            <a:lvl4pPr>
              <a:defRPr>
                <a:latin typeface="Alexon RR" panose="02000300000000000000" pitchFamily="50" charset="0"/>
              </a:defRPr>
            </a:lvl4pPr>
            <a:lvl5pPr>
              <a:defRPr>
                <a:latin typeface="Alexon RR" panose="02000300000000000000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92859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4879075"/>
            <a:ext cx="3810000" cy="1978925"/>
          </a:xfrm>
          <a:prstGeom prst="rect">
            <a:avLst/>
          </a:prstGeom>
          <a:noFill/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147D-8531-4EF9-A41A-7503F0AF64C4}" type="datetimeFigureOut">
              <a:rPr lang="en-US" smtClean="0"/>
              <a:t>1/27/2024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636C-79B5-490E-A768-D9BE77AF68C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868556" y="113335"/>
            <a:ext cx="7093639" cy="8912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251791" y="1126435"/>
            <a:ext cx="8746435" cy="53273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latin typeface="Alexon RR" panose="02000300000000000000" pitchFamily="50" charset="0"/>
              </a:defRPr>
            </a:lvl1pPr>
            <a:lvl2pPr>
              <a:defRPr>
                <a:latin typeface="Alexon RR" panose="02000300000000000000" pitchFamily="50" charset="0"/>
              </a:defRPr>
            </a:lvl2pPr>
            <a:lvl3pPr>
              <a:defRPr>
                <a:latin typeface="Alexon RR" panose="02000300000000000000" pitchFamily="50" charset="0"/>
              </a:defRPr>
            </a:lvl3pPr>
            <a:lvl4pPr>
              <a:defRPr>
                <a:latin typeface="Alexon RR" panose="02000300000000000000" pitchFamily="50" charset="0"/>
              </a:defRPr>
            </a:lvl4pPr>
            <a:lvl5pPr>
              <a:defRPr>
                <a:latin typeface="Alexon RR" panose="02000300000000000000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63" y="76200"/>
            <a:ext cx="1701737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470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147D-8531-4EF9-A41A-7503F0AF64C4}" type="datetimeFigureOut">
              <a:rPr lang="en-US" smtClean="0"/>
              <a:t>1/27/2024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636C-79B5-490E-A768-D9BE77AF68C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63" y="76200"/>
            <a:ext cx="1701737" cy="762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868556" y="113335"/>
            <a:ext cx="7093639" cy="8912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idx="1"/>
          </p:nvPr>
        </p:nvSpPr>
        <p:spPr>
          <a:xfrm>
            <a:off x="251791" y="1126435"/>
            <a:ext cx="8746435" cy="53273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latin typeface="Alexon RR" panose="02000300000000000000" pitchFamily="50" charset="0"/>
              </a:defRPr>
            </a:lvl1pPr>
            <a:lvl2pPr>
              <a:defRPr>
                <a:latin typeface="Alexon RR" panose="02000300000000000000" pitchFamily="50" charset="0"/>
              </a:defRPr>
            </a:lvl2pPr>
            <a:lvl3pPr>
              <a:defRPr>
                <a:latin typeface="Alexon RR" panose="02000300000000000000" pitchFamily="50" charset="0"/>
              </a:defRPr>
            </a:lvl3pPr>
            <a:lvl4pPr>
              <a:defRPr>
                <a:latin typeface="Alexon RR" panose="02000300000000000000" pitchFamily="50" charset="0"/>
              </a:defRPr>
            </a:lvl4pPr>
            <a:lvl5pPr>
              <a:defRPr>
                <a:latin typeface="Alexon RR" panose="02000300000000000000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8813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1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1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36.xm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0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7147D-8531-4EF9-A41A-7503F0AF64C4}" type="datetimeFigureOut">
              <a:rPr lang="en-US" smtClean="0"/>
              <a:t>1/27/2024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A636C-79B5-490E-A768-D9BE77AF6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909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lexon RR" panose="02000300000000000000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lexon RR" panose="02000300000000000000" pitchFamily="50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lexon RR" panose="02000300000000000000" pitchFamily="50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lexon RR" panose="02000300000000000000" pitchFamily="50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lexon RR" panose="02000300000000000000" pitchFamily="50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lexon RR" panose="02000300000000000000" pitchFamily="50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287147D-8531-4EF9-A41A-7503F0AF64C4}" type="datetimeFigureOut">
              <a:rPr lang="en-US" smtClean="0"/>
              <a:t>1/27/2024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0FA636C-79B5-490E-A768-D9BE77AF6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492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  <p:sldLayoutId id="2147483697" r:id="rId16"/>
    <p:sldLayoutId id="2147483698" r:id="rId17"/>
    <p:sldLayoutId id="2147483699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A693BF3-B8BA-4423-80FD-EF255F0A4D29}"/>
              </a:ext>
            </a:extLst>
          </p:cNvPr>
          <p:cNvSpPr/>
          <p:nvPr/>
        </p:nvSpPr>
        <p:spPr>
          <a:xfrm>
            <a:off x="250362" y="260648"/>
            <a:ext cx="871296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Outer Model (</a:t>
            </a:r>
            <a:r>
              <a:rPr lang="x-none" sz="2800" b="1" i="1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Convergent Validity)</a:t>
            </a:r>
            <a:endParaRPr lang="id-ID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0E2DF3-1605-4DD8-BF1D-DA4E53E38182}"/>
              </a:ext>
            </a:extLst>
          </p:cNvPr>
          <p:cNvSpPr txBox="1"/>
          <p:nvPr/>
        </p:nvSpPr>
        <p:spPr>
          <a:xfrm>
            <a:off x="250362" y="1037640"/>
            <a:ext cx="75619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spcAft>
                <a:spcPts val="1000"/>
              </a:spcAft>
              <a:buFont typeface="+mj-lt"/>
              <a:buAutoNum type="arabicPeriod"/>
            </a:pPr>
            <a:r>
              <a:rPr lang="id-ID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outer loading dan </a:t>
            </a:r>
            <a:r>
              <a:rPr lang="id-ID" sz="28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Loading Factor</a:t>
            </a:r>
            <a:endParaRPr lang="id-ID" sz="2800" b="1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B86425-0483-3E9C-35F7-9A0A840F1E11}"/>
              </a:ext>
            </a:extLst>
          </p:cNvPr>
          <p:cNvSpPr txBox="1"/>
          <p:nvPr/>
        </p:nvSpPr>
        <p:spPr>
          <a:xfrm>
            <a:off x="5859446" y="1710502"/>
            <a:ext cx="300195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Dari tabel uji validitas berdasarkan nilai </a:t>
            </a:r>
            <a:r>
              <a:rPr lang="id-ID" sz="1800" i="1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loading factor</a:t>
            </a:r>
            <a:r>
              <a:rPr lang="id-ID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 dapat dilihat butir pada pernyataan kuesioner bernilai kisaran </a:t>
            </a:r>
            <a:r>
              <a:rPr lang="id-ID" sz="180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angka 0,697 hingga 0,880 </a:t>
            </a:r>
            <a:r>
              <a:rPr lang="id-ID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sehingga nilai </a:t>
            </a:r>
            <a:r>
              <a:rPr lang="id-ID" sz="1800" i="1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loading factor</a:t>
            </a:r>
            <a:r>
              <a:rPr lang="id-ID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 yakni &gt; 0,5 hingga 0,7. loading &gt; 0,5 masih dapat diterima apabila validitas dan reliabilitas memenuhi syarat (Ghozali dan Latan, 2015). Dari hasil nilai tersebut maka butir pernyataan dinyatakan valid</a:t>
            </a:r>
            <a:endParaRPr lang="id-ID" sz="1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9F1096C-4A08-8CAA-7709-0B4F0B98ED53}"/>
              </a:ext>
            </a:extLst>
          </p:cNvPr>
          <p:cNvSpPr/>
          <p:nvPr/>
        </p:nvSpPr>
        <p:spPr>
          <a:xfrm>
            <a:off x="5827212" y="6333900"/>
            <a:ext cx="3316788" cy="39768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>
                <a:latin typeface="Bahnschrift SemiBold" panose="020B0502040204020203" pitchFamily="34" charset="0"/>
              </a:rPr>
              <a:t>Evaluasi Model Struktural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80E0941-A786-CFA1-CBBD-FFF11DB67D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7004334"/>
              </p:ext>
            </p:extLst>
          </p:nvPr>
        </p:nvGraphicFramePr>
        <p:xfrm>
          <a:off x="467544" y="2021777"/>
          <a:ext cx="4896544" cy="46339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12299">
                  <a:extLst>
                    <a:ext uri="{9D8B030D-6E8A-4147-A177-3AD203B41FA5}">
                      <a16:colId xmlns:a16="http://schemas.microsoft.com/office/drawing/2014/main" val="2351333952"/>
                    </a:ext>
                  </a:extLst>
                </a:gridCol>
                <a:gridCol w="1035641">
                  <a:extLst>
                    <a:ext uri="{9D8B030D-6E8A-4147-A177-3AD203B41FA5}">
                      <a16:colId xmlns:a16="http://schemas.microsoft.com/office/drawing/2014/main" val="1068499330"/>
                    </a:ext>
                  </a:extLst>
                </a:gridCol>
                <a:gridCol w="1224302">
                  <a:extLst>
                    <a:ext uri="{9D8B030D-6E8A-4147-A177-3AD203B41FA5}">
                      <a16:colId xmlns:a16="http://schemas.microsoft.com/office/drawing/2014/main" val="3557757592"/>
                    </a:ext>
                  </a:extLst>
                </a:gridCol>
                <a:gridCol w="1224302">
                  <a:extLst>
                    <a:ext uri="{9D8B030D-6E8A-4147-A177-3AD203B41FA5}">
                      <a16:colId xmlns:a16="http://schemas.microsoft.com/office/drawing/2014/main" val="55041073"/>
                    </a:ext>
                  </a:extLst>
                </a:gridCol>
              </a:tblGrid>
              <a:tr h="321194"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Variabel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Items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Construck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Loading Factor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36989308"/>
                  </a:ext>
                </a:extLst>
              </a:tr>
              <a:tr h="160887">
                <a:tc rowSpan="4"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X</a:t>
                      </a:r>
                      <a:r>
                        <a:rPr lang="id-ID" sz="1200" baseline="-25000">
                          <a:effectLst/>
                        </a:rPr>
                        <a:t>1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X</a:t>
                      </a:r>
                      <a:r>
                        <a:rPr lang="id-ID" sz="1200" baseline="-25000">
                          <a:effectLst/>
                        </a:rPr>
                        <a:t>1.1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0,5 – 0,7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0,797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785190005"/>
                  </a:ext>
                </a:extLst>
              </a:tr>
              <a:tr h="160887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X</a:t>
                      </a:r>
                      <a:r>
                        <a:rPr lang="id-ID" sz="1200" baseline="-25000">
                          <a:effectLst/>
                        </a:rPr>
                        <a:t>1.2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0,5 – 0,7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0,875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70417738"/>
                  </a:ext>
                </a:extLst>
              </a:tr>
              <a:tr h="160887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X</a:t>
                      </a:r>
                      <a:r>
                        <a:rPr lang="id-ID" sz="1200" baseline="-25000">
                          <a:effectLst/>
                        </a:rPr>
                        <a:t>1.3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0,5 – 0,7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0,702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77748189"/>
                  </a:ext>
                </a:extLst>
              </a:tr>
              <a:tr h="160887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X</a:t>
                      </a:r>
                      <a:r>
                        <a:rPr lang="id-ID" sz="1200" baseline="-25000">
                          <a:effectLst/>
                        </a:rPr>
                        <a:t>1.4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0,5 – 0,7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0,697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23531835"/>
                  </a:ext>
                </a:extLst>
              </a:tr>
              <a:tr h="160887"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200">
                          <a:effectLst/>
                        </a:rPr>
                        <a:t>X</a:t>
                      </a:r>
                      <a:r>
                        <a:rPr lang="id-ID" sz="1200" baseline="-25000">
                          <a:effectLst/>
                        </a:rPr>
                        <a:t>1.5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200">
                          <a:effectLst/>
                        </a:rPr>
                        <a:t>0,5 – 0,7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0,813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6952192"/>
                  </a:ext>
                </a:extLst>
              </a:tr>
              <a:tr h="160887">
                <a:tc rowSpan="5"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X</a:t>
                      </a:r>
                      <a:r>
                        <a:rPr lang="id-ID" sz="1200" baseline="-25000">
                          <a:effectLst/>
                        </a:rPr>
                        <a:t>2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X</a:t>
                      </a:r>
                      <a:r>
                        <a:rPr lang="id-ID" sz="1200" baseline="-25000">
                          <a:effectLst/>
                        </a:rPr>
                        <a:t>2.1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0,5 – 0,7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0,830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21321200"/>
                  </a:ext>
                </a:extLst>
              </a:tr>
              <a:tr h="160887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X</a:t>
                      </a:r>
                      <a:r>
                        <a:rPr lang="id-ID" sz="1200" baseline="-25000">
                          <a:effectLst/>
                        </a:rPr>
                        <a:t>2.2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0,5 – 0,7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0,830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23798793"/>
                  </a:ext>
                </a:extLst>
              </a:tr>
              <a:tr h="160887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X</a:t>
                      </a:r>
                      <a:r>
                        <a:rPr lang="id-ID" sz="1200" baseline="-25000">
                          <a:effectLst/>
                        </a:rPr>
                        <a:t>2.3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0,5 – 0,7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0,704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07234366"/>
                  </a:ext>
                </a:extLst>
              </a:tr>
              <a:tr h="160887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X</a:t>
                      </a:r>
                      <a:r>
                        <a:rPr lang="id-ID" sz="1200" baseline="-25000">
                          <a:effectLst/>
                        </a:rPr>
                        <a:t>2.4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0,5 – 0,7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0,817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29847970"/>
                  </a:ext>
                </a:extLst>
              </a:tr>
              <a:tr h="160887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X</a:t>
                      </a:r>
                      <a:r>
                        <a:rPr lang="id-ID" sz="1200" baseline="-25000">
                          <a:effectLst/>
                        </a:rPr>
                        <a:t>2.5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0,5 – 0,7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0,759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08511770"/>
                  </a:ext>
                </a:extLst>
              </a:tr>
              <a:tr h="160887">
                <a:tc rowSpan="4"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Z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Z</a:t>
                      </a:r>
                      <a:r>
                        <a:rPr lang="id-ID" sz="1200" baseline="-25000">
                          <a:effectLst/>
                        </a:rPr>
                        <a:t>1.1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0,5 – 0,7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0,837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242224860"/>
                  </a:ext>
                </a:extLst>
              </a:tr>
              <a:tr h="160887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Z</a:t>
                      </a:r>
                      <a:r>
                        <a:rPr lang="id-ID" sz="1200" baseline="-25000">
                          <a:effectLst/>
                        </a:rPr>
                        <a:t>1.2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0,5 – 0,7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0,858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534716215"/>
                  </a:ext>
                </a:extLst>
              </a:tr>
              <a:tr h="160887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Z</a:t>
                      </a:r>
                      <a:r>
                        <a:rPr lang="id-ID" sz="1200" baseline="-25000">
                          <a:effectLst/>
                        </a:rPr>
                        <a:t>1.3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0,5 – 0,7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0,853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25006237"/>
                  </a:ext>
                </a:extLst>
              </a:tr>
              <a:tr h="469843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Z</a:t>
                      </a:r>
                      <a:r>
                        <a:rPr lang="id-ID" sz="1200" baseline="-25000">
                          <a:effectLst/>
                        </a:rPr>
                        <a:t>1.4</a:t>
                      </a:r>
                      <a:endParaRPr lang="id-ID" sz="1200">
                        <a:effectLst/>
                      </a:endParaRPr>
                    </a:p>
                    <a:p>
                      <a:pPr marL="38100" marR="38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Z</a:t>
                      </a:r>
                      <a:r>
                        <a:rPr lang="id-ID" sz="1200" baseline="-25000">
                          <a:effectLst/>
                        </a:rPr>
                        <a:t>1.5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0,5 – 0,7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0,5 – 0,7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0,835</a:t>
                      </a:r>
                    </a:p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0,837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342107980"/>
                  </a:ext>
                </a:extLst>
              </a:tr>
              <a:tr h="160887">
                <a:tc rowSpan="6">
                  <a:txBody>
                    <a:bodyPr/>
                    <a:lstStyle/>
                    <a:p>
                      <a:pPr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 </a:t>
                      </a:r>
                    </a:p>
                    <a:p>
                      <a:pPr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(Y)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Y</a:t>
                      </a:r>
                      <a:r>
                        <a:rPr lang="id-ID" sz="1200" baseline="-25000">
                          <a:effectLst/>
                        </a:rPr>
                        <a:t>1.1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0,5 – 0,7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0,880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917007635"/>
                  </a:ext>
                </a:extLst>
              </a:tr>
              <a:tr h="160887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Y</a:t>
                      </a:r>
                      <a:r>
                        <a:rPr lang="id-ID" sz="1200" baseline="-25000">
                          <a:effectLst/>
                        </a:rPr>
                        <a:t>1.2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0,5 – 0,7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0,837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22924057"/>
                  </a:ext>
                </a:extLst>
              </a:tr>
              <a:tr h="160887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Y</a:t>
                      </a:r>
                      <a:r>
                        <a:rPr lang="id-ID" sz="1200" baseline="-25000">
                          <a:effectLst/>
                        </a:rPr>
                        <a:t>1.3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0,5 – 0,7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0,842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30189045"/>
                  </a:ext>
                </a:extLst>
              </a:tr>
              <a:tr h="160887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Y</a:t>
                      </a:r>
                      <a:r>
                        <a:rPr lang="id-ID" sz="1200" baseline="-25000">
                          <a:effectLst/>
                        </a:rPr>
                        <a:t>1.4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0,5 – 0,7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0,878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575613278"/>
                  </a:ext>
                </a:extLst>
              </a:tr>
              <a:tr h="160887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Y</a:t>
                      </a:r>
                      <a:r>
                        <a:rPr lang="id-ID" sz="1200" baseline="-25000">
                          <a:effectLst/>
                        </a:rPr>
                        <a:t>1.5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0,5 – 0,7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200">
                          <a:effectLst/>
                        </a:rPr>
                        <a:t>0,840</a:t>
                      </a: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705351515"/>
                  </a:ext>
                </a:extLst>
              </a:tr>
              <a:tr h="283323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d-ID" sz="1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2285701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46517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3BDBE-7ED5-474A-9001-09A2B95558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537251"/>
            <a:ext cx="7772400" cy="1891749"/>
          </a:xfrm>
        </p:spPr>
        <p:txBody>
          <a:bodyPr/>
          <a:lstStyle/>
          <a:p>
            <a:r>
              <a:rPr lang="en-ID" sz="6000" b="1">
                <a:latin typeface="Book Antiqua" panose="02040602050305030304" pitchFamily="18" charset="0"/>
              </a:rPr>
              <a:t>Terimakasih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99537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A693BF3-B8BA-4423-80FD-EF255F0A4D29}"/>
              </a:ext>
            </a:extLst>
          </p:cNvPr>
          <p:cNvSpPr/>
          <p:nvPr/>
        </p:nvSpPr>
        <p:spPr>
          <a:xfrm>
            <a:off x="250362" y="260648"/>
            <a:ext cx="871296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Outer Model (</a:t>
            </a:r>
            <a:r>
              <a:rPr lang="x-none" sz="2800" b="1" i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Discriminant</a:t>
            </a:r>
            <a:r>
              <a:rPr lang="x-none" sz="2800" b="1" i="1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Validity)</a:t>
            </a:r>
            <a:endParaRPr lang="id-ID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0E2DF3-1605-4DD8-BF1D-DA4E53E38182}"/>
              </a:ext>
            </a:extLst>
          </p:cNvPr>
          <p:cNvSpPr txBox="1"/>
          <p:nvPr/>
        </p:nvSpPr>
        <p:spPr>
          <a:xfrm>
            <a:off x="250362" y="973180"/>
            <a:ext cx="75619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id-ID" sz="2800" b="1" i="1" dirty="0"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id-ID" sz="2800" b="1" i="1">
                <a:ea typeface="Calibri" panose="020F0502020204030204" pitchFamily="34" charset="0"/>
                <a:cs typeface="Times New Roman" panose="02020603050405020304" pitchFamily="18" charset="0"/>
              </a:rPr>
              <a:t>. Uji Validitas berdasarkan </a:t>
            </a:r>
            <a:r>
              <a:rPr lang="id-ID" sz="2400" b="1" i="1">
                <a:ea typeface="Calibri" panose="020F0502020204030204" pitchFamily="34" charset="0"/>
                <a:cs typeface="Times New Roman" panose="02020603050405020304" pitchFamily="18" charset="0"/>
              </a:rPr>
              <a:t>Cross </a:t>
            </a:r>
            <a:r>
              <a:rPr lang="id-ID" sz="2400" b="1" i="1" dirty="0">
                <a:ea typeface="Calibri" panose="020F0502020204030204" pitchFamily="34" charset="0"/>
                <a:cs typeface="Times New Roman" panose="02020603050405020304" pitchFamily="18" charset="0"/>
              </a:rPr>
              <a:t>Loading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B86425-0483-3E9C-35F7-9A0A840F1E11}"/>
              </a:ext>
            </a:extLst>
          </p:cNvPr>
          <p:cNvSpPr txBox="1"/>
          <p:nvPr/>
        </p:nvSpPr>
        <p:spPr>
          <a:xfrm>
            <a:off x="6311381" y="1525842"/>
            <a:ext cx="250909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b="1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Syarat: </a:t>
            </a:r>
            <a:r>
              <a:rPr lang="id-ID" sz="1200" b="1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nilai </a:t>
            </a:r>
            <a:r>
              <a:rPr lang="id-ID" sz="1200" b="1" i="1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cross loading</a:t>
            </a:r>
            <a:r>
              <a:rPr lang="id-ID" sz="1200" b="1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 variabel &gt; </a:t>
            </a:r>
            <a:r>
              <a:rPr lang="id-ID" sz="1200" b="1" i="1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construck</a:t>
            </a:r>
          </a:p>
          <a:p>
            <a:endParaRPr lang="id-ID" sz="1200" b="1" i="1" dirty="0"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r>
              <a:rPr lang="id-ID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Pada </a:t>
            </a:r>
            <a:r>
              <a:rPr lang="id-ID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variabel X1yang </a:t>
            </a:r>
            <a:r>
              <a:rPr lang="id-ID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dimulai dari indikator X</a:t>
            </a:r>
            <a:r>
              <a:rPr lang="id-ID" sz="1200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1.1</a:t>
            </a:r>
            <a:r>
              <a:rPr lang="id-ID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dimana nilai </a:t>
            </a:r>
            <a:r>
              <a:rPr lang="id-ID" sz="12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cross loadingnya</a:t>
            </a:r>
            <a:r>
              <a:rPr lang="id-ID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(font tebal pada X</a:t>
            </a:r>
            <a:r>
              <a:rPr lang="id-ID" sz="1200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1.1</a:t>
            </a:r>
            <a:r>
              <a:rPr lang="id-ID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id-ID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adalah 0,797 </a:t>
            </a:r>
            <a:r>
              <a:rPr lang="id-ID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lebih besar dari pada </a:t>
            </a:r>
            <a:r>
              <a:rPr lang="id-ID" sz="12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cross loading</a:t>
            </a:r>
            <a:r>
              <a:rPr lang="id-ID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-nya ke konstruk atau variabel lainnya, </a:t>
            </a:r>
            <a:r>
              <a:rPr lang="id-ID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yaitu 0,586 </a:t>
            </a:r>
            <a:r>
              <a:rPr lang="id-ID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 X2</a:t>
            </a:r>
            <a:r>
              <a:rPr lang="id-ID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0,498 </a:t>
            </a:r>
            <a:r>
              <a:rPr lang="id-ID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 Z </a:t>
            </a:r>
            <a:r>
              <a:rPr lang="id-ID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dan 0,586 </a:t>
            </a:r>
            <a:r>
              <a:rPr lang="id-ID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 Y. Begitu juga dengan semua indikator lainnya dimana nilai </a:t>
            </a:r>
            <a:r>
              <a:rPr lang="id-ID" sz="12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cross loading</a:t>
            </a:r>
            <a:r>
              <a:rPr lang="id-ID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&gt; </a:t>
            </a:r>
            <a:r>
              <a:rPr lang="id-ID" sz="12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cross loading</a:t>
            </a:r>
            <a:r>
              <a:rPr lang="id-ID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ke konstruk lainnya. </a:t>
            </a:r>
            <a:endParaRPr lang="id-ID" sz="12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E86340-E363-778D-9464-05FD3622B3B7}"/>
              </a:ext>
            </a:extLst>
          </p:cNvPr>
          <p:cNvSpPr/>
          <p:nvPr/>
        </p:nvSpPr>
        <p:spPr>
          <a:xfrm>
            <a:off x="5196236" y="6356600"/>
            <a:ext cx="3797457" cy="39768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>
                <a:latin typeface="Bahnschrift SemiBold" panose="020B0502040204020203" pitchFamily="34" charset="0"/>
              </a:rPr>
              <a:t>Evaluasi Model Struktural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688589A-2C07-CFC7-8306-DD33669444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1754103"/>
              </p:ext>
            </p:extLst>
          </p:nvPr>
        </p:nvGraphicFramePr>
        <p:xfrm>
          <a:off x="220437" y="1801039"/>
          <a:ext cx="6076661" cy="34242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9600">
                  <a:extLst>
                    <a:ext uri="{9D8B030D-6E8A-4147-A177-3AD203B41FA5}">
                      <a16:colId xmlns:a16="http://schemas.microsoft.com/office/drawing/2014/main" val="3109081767"/>
                    </a:ext>
                  </a:extLst>
                </a:gridCol>
                <a:gridCol w="1391436">
                  <a:extLst>
                    <a:ext uri="{9D8B030D-6E8A-4147-A177-3AD203B41FA5}">
                      <a16:colId xmlns:a16="http://schemas.microsoft.com/office/drawing/2014/main" val="1845250886"/>
                    </a:ext>
                  </a:extLst>
                </a:gridCol>
                <a:gridCol w="1271859">
                  <a:extLst>
                    <a:ext uri="{9D8B030D-6E8A-4147-A177-3AD203B41FA5}">
                      <a16:colId xmlns:a16="http://schemas.microsoft.com/office/drawing/2014/main" val="74220587"/>
                    </a:ext>
                  </a:extLst>
                </a:gridCol>
                <a:gridCol w="1380565">
                  <a:extLst>
                    <a:ext uri="{9D8B030D-6E8A-4147-A177-3AD203B41FA5}">
                      <a16:colId xmlns:a16="http://schemas.microsoft.com/office/drawing/2014/main" val="3526956331"/>
                    </a:ext>
                  </a:extLst>
                </a:gridCol>
                <a:gridCol w="1663201">
                  <a:extLst>
                    <a:ext uri="{9D8B030D-6E8A-4147-A177-3AD203B41FA5}">
                      <a16:colId xmlns:a16="http://schemas.microsoft.com/office/drawing/2014/main" val="3591767897"/>
                    </a:ext>
                  </a:extLst>
                </a:gridCol>
              </a:tblGrid>
              <a:tr h="163059">
                <a:tc>
                  <a:txBody>
                    <a:bodyPr/>
                    <a:lstStyle/>
                    <a:p>
                      <a:pPr algn="l" fontAlgn="ctr"/>
                      <a:r>
                        <a:rPr lang="id-ID" sz="900" u="none" strike="noStrike">
                          <a:effectLst/>
                        </a:rPr>
                        <a:t> 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900" u="none" strike="noStrike">
                          <a:effectLst/>
                        </a:rPr>
                        <a:t>Keadilan Organisasi (X2)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900" u="none" strike="noStrike">
                          <a:effectLst/>
                        </a:rPr>
                        <a:t>Kinerja Karyawan (Y)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900" u="none" strike="noStrike">
                          <a:effectLst/>
                        </a:rPr>
                        <a:t>Knowledge Sharing (X1)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900" u="none" strike="noStrike">
                          <a:effectLst/>
                        </a:rPr>
                        <a:t>Komitmen Organisasi (Z)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extLst>
                  <a:ext uri="{0D108BD9-81ED-4DB2-BD59-A6C34878D82A}">
                    <a16:rowId xmlns:a16="http://schemas.microsoft.com/office/drawing/2014/main" val="3959259923"/>
                  </a:ext>
                </a:extLst>
              </a:tr>
              <a:tr h="163059">
                <a:tc>
                  <a:txBody>
                    <a:bodyPr/>
                    <a:lstStyle/>
                    <a:p>
                      <a:pPr algn="l" fontAlgn="ctr"/>
                      <a:r>
                        <a:rPr lang="id-ID" sz="900" u="none" strike="noStrike">
                          <a:effectLst/>
                        </a:rPr>
                        <a:t>X1.1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0,586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0,586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b="1" u="none" strike="noStrike">
                          <a:effectLst/>
                        </a:rPr>
                        <a:t>0,797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0,498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extLst>
                  <a:ext uri="{0D108BD9-81ED-4DB2-BD59-A6C34878D82A}">
                    <a16:rowId xmlns:a16="http://schemas.microsoft.com/office/drawing/2014/main" val="439592741"/>
                  </a:ext>
                </a:extLst>
              </a:tr>
              <a:tr h="163059">
                <a:tc>
                  <a:txBody>
                    <a:bodyPr/>
                    <a:lstStyle/>
                    <a:p>
                      <a:pPr algn="l" fontAlgn="ctr"/>
                      <a:r>
                        <a:rPr lang="id-ID" sz="900" u="none" strike="noStrike">
                          <a:effectLst/>
                        </a:rPr>
                        <a:t>X1.2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0,764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0,724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b="1" u="none" strike="noStrike">
                          <a:effectLst/>
                        </a:rPr>
                        <a:t>0,875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0,641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extLst>
                  <a:ext uri="{0D108BD9-81ED-4DB2-BD59-A6C34878D82A}">
                    <a16:rowId xmlns:a16="http://schemas.microsoft.com/office/drawing/2014/main" val="1328739305"/>
                  </a:ext>
                </a:extLst>
              </a:tr>
              <a:tr h="163059">
                <a:tc>
                  <a:txBody>
                    <a:bodyPr/>
                    <a:lstStyle/>
                    <a:p>
                      <a:pPr algn="l" fontAlgn="ctr"/>
                      <a:r>
                        <a:rPr lang="id-ID" sz="900" u="none" strike="noStrike">
                          <a:effectLst/>
                        </a:rPr>
                        <a:t>X1.3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0,486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0,503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b="1" u="none" strike="noStrike">
                          <a:effectLst/>
                        </a:rPr>
                        <a:t>0,702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0,255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extLst>
                  <a:ext uri="{0D108BD9-81ED-4DB2-BD59-A6C34878D82A}">
                    <a16:rowId xmlns:a16="http://schemas.microsoft.com/office/drawing/2014/main" val="1787002426"/>
                  </a:ext>
                </a:extLst>
              </a:tr>
              <a:tr h="163059">
                <a:tc>
                  <a:txBody>
                    <a:bodyPr/>
                    <a:lstStyle/>
                    <a:p>
                      <a:pPr algn="l" fontAlgn="ctr"/>
                      <a:r>
                        <a:rPr lang="id-ID" sz="900" u="none" strike="noStrike">
                          <a:effectLst/>
                        </a:rPr>
                        <a:t>X1.4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0,487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0,430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b="1" u="none" strike="noStrike">
                          <a:effectLst/>
                        </a:rPr>
                        <a:t>0,697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0,271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extLst>
                  <a:ext uri="{0D108BD9-81ED-4DB2-BD59-A6C34878D82A}">
                    <a16:rowId xmlns:a16="http://schemas.microsoft.com/office/drawing/2014/main" val="3972405743"/>
                  </a:ext>
                </a:extLst>
              </a:tr>
              <a:tr h="163059">
                <a:tc>
                  <a:txBody>
                    <a:bodyPr/>
                    <a:lstStyle/>
                    <a:p>
                      <a:pPr algn="l" fontAlgn="ctr"/>
                      <a:r>
                        <a:rPr lang="id-ID" sz="900" u="none" strike="noStrike">
                          <a:effectLst/>
                        </a:rPr>
                        <a:t>X1.5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0,617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0,702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b="1" u="none" strike="noStrike">
                          <a:effectLst/>
                        </a:rPr>
                        <a:t>0,813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0,586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extLst>
                  <a:ext uri="{0D108BD9-81ED-4DB2-BD59-A6C34878D82A}">
                    <a16:rowId xmlns:a16="http://schemas.microsoft.com/office/drawing/2014/main" val="3391867251"/>
                  </a:ext>
                </a:extLst>
              </a:tr>
              <a:tr h="163059">
                <a:tc>
                  <a:txBody>
                    <a:bodyPr/>
                    <a:lstStyle/>
                    <a:p>
                      <a:pPr algn="l" fontAlgn="ctr"/>
                      <a:r>
                        <a:rPr lang="id-ID" sz="900" u="none" strike="noStrike">
                          <a:effectLst/>
                        </a:rPr>
                        <a:t>X2.1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b="1" u="none" strike="noStrike">
                          <a:effectLst/>
                        </a:rPr>
                        <a:t>0,830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0,674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0,650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0,574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extLst>
                  <a:ext uri="{0D108BD9-81ED-4DB2-BD59-A6C34878D82A}">
                    <a16:rowId xmlns:a16="http://schemas.microsoft.com/office/drawing/2014/main" val="1277403699"/>
                  </a:ext>
                </a:extLst>
              </a:tr>
              <a:tr h="163059">
                <a:tc>
                  <a:txBody>
                    <a:bodyPr/>
                    <a:lstStyle/>
                    <a:p>
                      <a:pPr algn="l" fontAlgn="ctr"/>
                      <a:r>
                        <a:rPr lang="id-ID" sz="900" u="none" strike="noStrike">
                          <a:effectLst/>
                        </a:rPr>
                        <a:t>X2.2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b="1" u="none" strike="noStrike">
                          <a:effectLst/>
                        </a:rPr>
                        <a:t>0,830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0,618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0,680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0,627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extLst>
                  <a:ext uri="{0D108BD9-81ED-4DB2-BD59-A6C34878D82A}">
                    <a16:rowId xmlns:a16="http://schemas.microsoft.com/office/drawing/2014/main" val="3490684526"/>
                  </a:ext>
                </a:extLst>
              </a:tr>
              <a:tr h="163059">
                <a:tc>
                  <a:txBody>
                    <a:bodyPr/>
                    <a:lstStyle/>
                    <a:p>
                      <a:pPr algn="l" fontAlgn="ctr"/>
                      <a:r>
                        <a:rPr lang="id-ID" sz="900" u="none" strike="noStrike">
                          <a:effectLst/>
                        </a:rPr>
                        <a:t>X2.3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b="1" u="none" strike="noStrike">
                          <a:effectLst/>
                        </a:rPr>
                        <a:t>0,704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0,378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0,489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0,493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extLst>
                  <a:ext uri="{0D108BD9-81ED-4DB2-BD59-A6C34878D82A}">
                    <a16:rowId xmlns:a16="http://schemas.microsoft.com/office/drawing/2014/main" val="2468419295"/>
                  </a:ext>
                </a:extLst>
              </a:tr>
              <a:tr h="163059">
                <a:tc>
                  <a:txBody>
                    <a:bodyPr/>
                    <a:lstStyle/>
                    <a:p>
                      <a:pPr algn="l" fontAlgn="ctr"/>
                      <a:r>
                        <a:rPr lang="id-ID" sz="900" u="none" strike="noStrike">
                          <a:effectLst/>
                        </a:rPr>
                        <a:t>X2.4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b="1" u="none" strike="noStrike">
                          <a:effectLst/>
                        </a:rPr>
                        <a:t>0,817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0,642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0,651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0,672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extLst>
                  <a:ext uri="{0D108BD9-81ED-4DB2-BD59-A6C34878D82A}">
                    <a16:rowId xmlns:a16="http://schemas.microsoft.com/office/drawing/2014/main" val="4211768703"/>
                  </a:ext>
                </a:extLst>
              </a:tr>
              <a:tr h="163059">
                <a:tc>
                  <a:txBody>
                    <a:bodyPr/>
                    <a:lstStyle/>
                    <a:p>
                      <a:pPr algn="l" fontAlgn="ctr"/>
                      <a:r>
                        <a:rPr lang="id-ID" sz="900" u="none" strike="noStrike">
                          <a:effectLst/>
                        </a:rPr>
                        <a:t>X2.5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b="1" u="none" strike="noStrike">
                          <a:effectLst/>
                        </a:rPr>
                        <a:t>0,759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0,646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0,553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0,718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extLst>
                  <a:ext uri="{0D108BD9-81ED-4DB2-BD59-A6C34878D82A}">
                    <a16:rowId xmlns:a16="http://schemas.microsoft.com/office/drawing/2014/main" val="430077238"/>
                  </a:ext>
                </a:extLst>
              </a:tr>
              <a:tr h="163059">
                <a:tc>
                  <a:txBody>
                    <a:bodyPr/>
                    <a:lstStyle/>
                    <a:p>
                      <a:pPr algn="l" fontAlgn="ctr"/>
                      <a:r>
                        <a:rPr lang="id-ID" sz="900" u="none" strike="noStrike">
                          <a:effectLst/>
                        </a:rPr>
                        <a:t>Y1.1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0,699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b="1" u="none" strike="noStrike">
                          <a:effectLst/>
                        </a:rPr>
                        <a:t>0,880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0,711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0,670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extLst>
                  <a:ext uri="{0D108BD9-81ED-4DB2-BD59-A6C34878D82A}">
                    <a16:rowId xmlns:a16="http://schemas.microsoft.com/office/drawing/2014/main" val="3340519657"/>
                  </a:ext>
                </a:extLst>
              </a:tr>
              <a:tr h="163059">
                <a:tc>
                  <a:txBody>
                    <a:bodyPr/>
                    <a:lstStyle/>
                    <a:p>
                      <a:pPr algn="l" fontAlgn="ctr"/>
                      <a:r>
                        <a:rPr lang="id-ID" sz="900" u="none" strike="noStrike">
                          <a:effectLst/>
                        </a:rPr>
                        <a:t>Y1.2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0,634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b="1" u="none" strike="noStrike">
                          <a:effectLst/>
                        </a:rPr>
                        <a:t>0,837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0,628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0,648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extLst>
                  <a:ext uri="{0D108BD9-81ED-4DB2-BD59-A6C34878D82A}">
                    <a16:rowId xmlns:a16="http://schemas.microsoft.com/office/drawing/2014/main" val="3311277070"/>
                  </a:ext>
                </a:extLst>
              </a:tr>
              <a:tr h="163059">
                <a:tc>
                  <a:txBody>
                    <a:bodyPr/>
                    <a:lstStyle/>
                    <a:p>
                      <a:pPr algn="l" fontAlgn="ctr"/>
                      <a:r>
                        <a:rPr lang="id-ID" sz="900" u="none" strike="noStrike">
                          <a:effectLst/>
                        </a:rPr>
                        <a:t>Y1.3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0,642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b="1" u="none" strike="noStrike">
                          <a:effectLst/>
                        </a:rPr>
                        <a:t>0,842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0,569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0,657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extLst>
                  <a:ext uri="{0D108BD9-81ED-4DB2-BD59-A6C34878D82A}">
                    <a16:rowId xmlns:a16="http://schemas.microsoft.com/office/drawing/2014/main" val="2614144892"/>
                  </a:ext>
                </a:extLst>
              </a:tr>
              <a:tr h="163059">
                <a:tc>
                  <a:txBody>
                    <a:bodyPr/>
                    <a:lstStyle/>
                    <a:p>
                      <a:pPr algn="l" fontAlgn="ctr"/>
                      <a:r>
                        <a:rPr lang="id-ID" sz="900" u="none" strike="noStrike">
                          <a:effectLst/>
                        </a:rPr>
                        <a:t>Y1.4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0,628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b="1" u="none" strike="noStrike">
                          <a:effectLst/>
                        </a:rPr>
                        <a:t>0,878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0,703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0,612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extLst>
                  <a:ext uri="{0D108BD9-81ED-4DB2-BD59-A6C34878D82A}">
                    <a16:rowId xmlns:a16="http://schemas.microsoft.com/office/drawing/2014/main" val="1232147572"/>
                  </a:ext>
                </a:extLst>
              </a:tr>
              <a:tr h="163059">
                <a:tc>
                  <a:txBody>
                    <a:bodyPr/>
                    <a:lstStyle/>
                    <a:p>
                      <a:pPr algn="l" fontAlgn="ctr"/>
                      <a:r>
                        <a:rPr lang="id-ID" sz="900" u="none" strike="noStrike">
                          <a:effectLst/>
                        </a:rPr>
                        <a:t>Y1.5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0,667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b="1" u="none" strike="noStrike">
                          <a:effectLst/>
                        </a:rPr>
                        <a:t>0,840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0,707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0,591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extLst>
                  <a:ext uri="{0D108BD9-81ED-4DB2-BD59-A6C34878D82A}">
                    <a16:rowId xmlns:a16="http://schemas.microsoft.com/office/drawing/2014/main" val="541012900"/>
                  </a:ext>
                </a:extLst>
              </a:tr>
              <a:tr h="163059">
                <a:tc>
                  <a:txBody>
                    <a:bodyPr/>
                    <a:lstStyle/>
                    <a:p>
                      <a:pPr algn="l" fontAlgn="ctr"/>
                      <a:r>
                        <a:rPr lang="id-ID" sz="900" u="none" strike="noStrike">
                          <a:effectLst/>
                        </a:rPr>
                        <a:t>Z1.1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0,665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0,719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0,556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b="1" u="none" strike="noStrike">
                          <a:effectLst/>
                        </a:rPr>
                        <a:t>0,837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extLst>
                  <a:ext uri="{0D108BD9-81ED-4DB2-BD59-A6C34878D82A}">
                    <a16:rowId xmlns:a16="http://schemas.microsoft.com/office/drawing/2014/main" val="1653633371"/>
                  </a:ext>
                </a:extLst>
              </a:tr>
              <a:tr h="163059">
                <a:tc>
                  <a:txBody>
                    <a:bodyPr/>
                    <a:lstStyle/>
                    <a:p>
                      <a:pPr algn="l" fontAlgn="ctr"/>
                      <a:r>
                        <a:rPr lang="id-ID" sz="900" u="none" strike="noStrike">
                          <a:effectLst/>
                        </a:rPr>
                        <a:t>Z1.2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0,639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0,608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0,516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b="1" u="none" strike="noStrike">
                          <a:effectLst/>
                        </a:rPr>
                        <a:t>0,858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extLst>
                  <a:ext uri="{0D108BD9-81ED-4DB2-BD59-A6C34878D82A}">
                    <a16:rowId xmlns:a16="http://schemas.microsoft.com/office/drawing/2014/main" val="4000432164"/>
                  </a:ext>
                </a:extLst>
              </a:tr>
              <a:tr h="163059">
                <a:tc>
                  <a:txBody>
                    <a:bodyPr/>
                    <a:lstStyle/>
                    <a:p>
                      <a:pPr algn="l" fontAlgn="ctr"/>
                      <a:r>
                        <a:rPr lang="id-ID" sz="900" u="none" strike="noStrike">
                          <a:effectLst/>
                        </a:rPr>
                        <a:t>Z1.3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0,622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0,608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0,506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b="1" u="none" strike="noStrike">
                          <a:effectLst/>
                        </a:rPr>
                        <a:t>0,853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extLst>
                  <a:ext uri="{0D108BD9-81ED-4DB2-BD59-A6C34878D82A}">
                    <a16:rowId xmlns:a16="http://schemas.microsoft.com/office/drawing/2014/main" val="2018181065"/>
                  </a:ext>
                </a:extLst>
              </a:tr>
              <a:tr h="163059">
                <a:tc>
                  <a:txBody>
                    <a:bodyPr/>
                    <a:lstStyle/>
                    <a:p>
                      <a:pPr algn="l" fontAlgn="ctr"/>
                      <a:r>
                        <a:rPr lang="id-ID" sz="900" u="none" strike="noStrike">
                          <a:effectLst/>
                        </a:rPr>
                        <a:t>Z1.4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0,762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0,653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0,592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b="1" u="none" strike="noStrike">
                          <a:effectLst/>
                        </a:rPr>
                        <a:t>0,835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extLst>
                  <a:ext uri="{0D108BD9-81ED-4DB2-BD59-A6C34878D82A}">
                    <a16:rowId xmlns:a16="http://schemas.microsoft.com/office/drawing/2014/main" val="4190158757"/>
                  </a:ext>
                </a:extLst>
              </a:tr>
              <a:tr h="163059">
                <a:tc>
                  <a:txBody>
                    <a:bodyPr/>
                    <a:lstStyle/>
                    <a:p>
                      <a:pPr algn="l" fontAlgn="ctr"/>
                      <a:r>
                        <a:rPr lang="id-ID" sz="900" u="none" strike="noStrike">
                          <a:effectLst/>
                        </a:rPr>
                        <a:t>Z1.5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0,632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0,521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u="none" strike="noStrike">
                          <a:effectLst/>
                        </a:rPr>
                        <a:t>0,414</a:t>
                      </a:r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900" b="1" u="none" strike="noStrike">
                          <a:effectLst/>
                        </a:rPr>
                        <a:t>0,837</a:t>
                      </a:r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53" marR="8153" marT="8153" marB="0" anchor="ctr"/>
                </a:tc>
                <a:extLst>
                  <a:ext uri="{0D108BD9-81ED-4DB2-BD59-A6C34878D82A}">
                    <a16:rowId xmlns:a16="http://schemas.microsoft.com/office/drawing/2014/main" val="4482690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6741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A693BF3-B8BA-4423-80FD-EF255F0A4D29}"/>
              </a:ext>
            </a:extLst>
          </p:cNvPr>
          <p:cNvSpPr/>
          <p:nvPr/>
        </p:nvSpPr>
        <p:spPr>
          <a:xfrm>
            <a:off x="250362" y="260648"/>
            <a:ext cx="871296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Outer Model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0E2DF3-1605-4DD8-BF1D-DA4E53E38182}"/>
              </a:ext>
            </a:extLst>
          </p:cNvPr>
          <p:cNvSpPr txBox="1"/>
          <p:nvPr/>
        </p:nvSpPr>
        <p:spPr>
          <a:xfrm>
            <a:off x="791001" y="5144307"/>
            <a:ext cx="7561998" cy="390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d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Pola Outer Model</a:t>
            </a:r>
            <a:endParaRPr lang="id-ID" sz="18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CB9967-A9AF-9B2F-48FF-5690FCE52FFE}"/>
              </a:ext>
            </a:extLst>
          </p:cNvPr>
          <p:cNvSpPr/>
          <p:nvPr/>
        </p:nvSpPr>
        <p:spPr>
          <a:xfrm>
            <a:off x="218898" y="6093296"/>
            <a:ext cx="8714126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3200" dirty="0">
                <a:latin typeface="Bahnschrift SemiBold" panose="020B0502040204020203" pitchFamily="34" charset="0"/>
              </a:rPr>
              <a:t>Evaluasi Model Struktural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3AE0E4-9E7C-1D58-5C00-C21F08C401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462" y="1704975"/>
            <a:ext cx="6315075" cy="344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1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A693BF3-B8BA-4423-80FD-EF255F0A4D29}"/>
              </a:ext>
            </a:extLst>
          </p:cNvPr>
          <p:cNvSpPr/>
          <p:nvPr/>
        </p:nvSpPr>
        <p:spPr>
          <a:xfrm>
            <a:off x="250362" y="260648"/>
            <a:ext cx="871296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Outer Model (</a:t>
            </a:r>
            <a:r>
              <a:rPr lang="x-none" sz="2800" b="1" i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Discriminant</a:t>
            </a:r>
            <a:r>
              <a:rPr lang="x-none" sz="2800" b="1" i="1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Validity)</a:t>
            </a:r>
            <a:endParaRPr lang="id-ID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0E2DF3-1605-4DD8-BF1D-DA4E53E38182}"/>
              </a:ext>
            </a:extLst>
          </p:cNvPr>
          <p:cNvSpPr txBox="1"/>
          <p:nvPr/>
        </p:nvSpPr>
        <p:spPr>
          <a:xfrm>
            <a:off x="250362" y="1037640"/>
            <a:ext cx="75619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id-ID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id-ID" sz="2800" b="1" i="1" dirty="0">
                <a:ea typeface="Calibri" panose="020F0502020204030204" pitchFamily="34" charset="0"/>
                <a:cs typeface="Times New Roman" panose="02020603050405020304" pitchFamily="18" charset="0"/>
              </a:rPr>
              <a:t>. AVE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B86425-0483-3E9C-35F7-9A0A840F1E11}"/>
              </a:ext>
            </a:extLst>
          </p:cNvPr>
          <p:cNvSpPr txBox="1"/>
          <p:nvPr/>
        </p:nvSpPr>
        <p:spPr>
          <a:xfrm>
            <a:off x="5891680" y="1238850"/>
            <a:ext cx="300195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b="1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Syarat: </a:t>
            </a:r>
            <a:r>
              <a:rPr lang="id-ID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. </a:t>
            </a:r>
            <a:r>
              <a:rPr lang="id-ID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Variabel </a:t>
            </a:r>
            <a:r>
              <a:rPr lang="id-ID" sz="1800" b="1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dianggap </a:t>
            </a:r>
            <a:r>
              <a:rPr lang="id-ID" sz="1800" b="1" i="1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reliable</a:t>
            </a:r>
            <a:r>
              <a:rPr lang="id-ID" sz="1800" b="1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 jika memiliki nilai AVE diatas 0,5 </a:t>
            </a:r>
          </a:p>
          <a:p>
            <a:endParaRPr lang="id-ID" sz="1800" b="1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r>
              <a:rPr lang="id-ID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Berdasarkan tabel diatas dapat dilihat nilai AVE pada </a:t>
            </a:r>
            <a:r>
              <a:rPr lang="id-ID" sz="180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variabel X</a:t>
            </a:r>
            <a:r>
              <a:rPr lang="id-ID" sz="1800" baseline="-2500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1</a:t>
            </a:r>
            <a:r>
              <a:rPr lang="id-ID" sz="180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id-ID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memperoleh </a:t>
            </a:r>
            <a:r>
              <a:rPr lang="id-ID" sz="180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nilai 0,608, </a:t>
            </a:r>
            <a:r>
              <a:rPr lang="id-ID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AVE pada </a:t>
            </a:r>
            <a:r>
              <a:rPr lang="id-ID" sz="180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variabel X</a:t>
            </a:r>
            <a:r>
              <a:rPr lang="id-ID" sz="1800" baseline="-2500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2</a:t>
            </a:r>
            <a:r>
              <a:rPr lang="id-ID" sz="180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id-ID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memperoleh </a:t>
            </a:r>
            <a:r>
              <a:rPr lang="id-ID" sz="180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nilai 0,62</a:t>
            </a:r>
            <a:r>
              <a:rPr lang="id-ID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3</a:t>
            </a:r>
            <a:r>
              <a:rPr lang="id-ID" sz="180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, </a:t>
            </a:r>
            <a:r>
              <a:rPr lang="id-ID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AVE pada </a:t>
            </a:r>
            <a:r>
              <a:rPr lang="id-ID" sz="180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variabel Z memperoleh nilai 0,712 </a:t>
            </a:r>
            <a:r>
              <a:rPr lang="id-ID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dan AVE pada </a:t>
            </a:r>
            <a:r>
              <a:rPr lang="id-ID" sz="180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variabel Y memperoleh nilai 0,732.</a:t>
            </a:r>
            <a:endParaRPr lang="id-ID" sz="18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701AB01-A45D-2324-08A4-379BE2CF12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0905157"/>
              </p:ext>
            </p:extLst>
          </p:nvPr>
        </p:nvGraphicFramePr>
        <p:xfrm>
          <a:off x="395536" y="2439035"/>
          <a:ext cx="5184576" cy="16478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36304">
                  <a:extLst>
                    <a:ext uri="{9D8B030D-6E8A-4147-A177-3AD203B41FA5}">
                      <a16:colId xmlns:a16="http://schemas.microsoft.com/office/drawing/2014/main" val="3032856378"/>
                    </a:ext>
                  </a:extLst>
                </a:gridCol>
                <a:gridCol w="1569835">
                  <a:extLst>
                    <a:ext uri="{9D8B030D-6E8A-4147-A177-3AD203B41FA5}">
                      <a16:colId xmlns:a16="http://schemas.microsoft.com/office/drawing/2014/main" val="1366782000"/>
                    </a:ext>
                  </a:extLst>
                </a:gridCol>
                <a:gridCol w="878437">
                  <a:extLst>
                    <a:ext uri="{9D8B030D-6E8A-4147-A177-3AD203B41FA5}">
                      <a16:colId xmlns:a16="http://schemas.microsoft.com/office/drawing/2014/main" val="4132968355"/>
                    </a:ext>
                  </a:extLst>
                </a:gridCol>
              </a:tblGrid>
              <a:tr h="2700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000" dirty="0">
                          <a:effectLst/>
                        </a:rPr>
                        <a:t>Variabel</a:t>
                      </a:r>
                      <a:endParaRPr lang="id-ID" sz="20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000">
                          <a:effectLst/>
                        </a:rPr>
                        <a:t>Construck</a:t>
                      </a:r>
                      <a:endParaRPr lang="id-ID" sz="20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000">
                          <a:effectLst/>
                        </a:rPr>
                        <a:t>AVE</a:t>
                      </a:r>
                      <a:endParaRPr lang="id-ID" sz="20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19718113"/>
                  </a:ext>
                </a:extLst>
              </a:tr>
              <a:tr h="2700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000">
                          <a:effectLst/>
                        </a:rPr>
                        <a:t>X1</a:t>
                      </a:r>
                      <a:endParaRPr lang="id-ID" sz="20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000">
                          <a:effectLst/>
                        </a:rPr>
                        <a:t>0,5</a:t>
                      </a:r>
                      <a:endParaRPr lang="id-ID" sz="20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000">
                          <a:effectLst/>
                        </a:rPr>
                        <a:t>0,608</a:t>
                      </a:r>
                      <a:endParaRPr lang="id-ID" sz="20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30051371"/>
                  </a:ext>
                </a:extLst>
              </a:tr>
              <a:tr h="2700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000">
                          <a:effectLst/>
                        </a:rPr>
                        <a:t>X2</a:t>
                      </a:r>
                      <a:endParaRPr lang="id-ID" sz="20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000">
                          <a:effectLst/>
                        </a:rPr>
                        <a:t>0,5</a:t>
                      </a:r>
                      <a:endParaRPr lang="id-ID" sz="20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000">
                          <a:effectLst/>
                        </a:rPr>
                        <a:t>0,623</a:t>
                      </a:r>
                      <a:endParaRPr lang="id-ID" sz="20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36710849"/>
                  </a:ext>
                </a:extLst>
              </a:tr>
              <a:tr h="2700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000">
                          <a:effectLst/>
                        </a:rPr>
                        <a:t>Z</a:t>
                      </a:r>
                      <a:endParaRPr lang="id-ID" sz="20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000" dirty="0">
                          <a:effectLst/>
                        </a:rPr>
                        <a:t>0,5</a:t>
                      </a:r>
                      <a:endParaRPr lang="id-ID" sz="20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000">
                          <a:effectLst/>
                        </a:rPr>
                        <a:t>0,712</a:t>
                      </a:r>
                      <a:endParaRPr lang="id-ID" sz="20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62232074"/>
                  </a:ext>
                </a:extLst>
              </a:tr>
              <a:tr h="2700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000">
                          <a:effectLst/>
                        </a:rPr>
                        <a:t>Y</a:t>
                      </a:r>
                      <a:endParaRPr lang="id-ID" sz="20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000" dirty="0">
                          <a:effectLst/>
                        </a:rPr>
                        <a:t>0,5</a:t>
                      </a:r>
                      <a:endParaRPr lang="id-ID" sz="20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000">
                          <a:effectLst/>
                        </a:rPr>
                        <a:t>0,732</a:t>
                      </a:r>
                      <a:endParaRPr lang="id-ID" sz="20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17507880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700E99BA-991A-722E-6BB2-57070C26E3A1}"/>
              </a:ext>
            </a:extLst>
          </p:cNvPr>
          <p:cNvSpPr txBox="1"/>
          <p:nvPr/>
        </p:nvSpPr>
        <p:spPr>
          <a:xfrm>
            <a:off x="611560" y="1710502"/>
            <a:ext cx="4752528" cy="390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69875">
              <a:lnSpc>
                <a:spcPct val="115000"/>
              </a:lnSpc>
              <a:spcAft>
                <a:spcPts val="1000"/>
              </a:spcAft>
            </a:pPr>
            <a:r>
              <a:rPr lang="id-ID" sz="1800" b="1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Hasil Uji Reliabilitas Berdasarkan Nilai  AVE</a:t>
            </a:r>
            <a:endParaRPr lang="id-ID" sz="180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B91239E-0CF1-3A97-61DA-C74691211134}"/>
              </a:ext>
            </a:extLst>
          </p:cNvPr>
          <p:cNvSpPr/>
          <p:nvPr/>
        </p:nvSpPr>
        <p:spPr>
          <a:xfrm>
            <a:off x="218898" y="6093296"/>
            <a:ext cx="8714126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3200" dirty="0">
                <a:latin typeface="Bahnschrift SemiBold" panose="020B0502040204020203" pitchFamily="34" charset="0"/>
              </a:rPr>
              <a:t>Evaluasi Model Struktural</a:t>
            </a:r>
          </a:p>
        </p:txBody>
      </p:sp>
    </p:spTree>
    <p:extLst>
      <p:ext uri="{BB962C8B-B14F-4D97-AF65-F5344CB8AC3E}">
        <p14:creationId xmlns:p14="http://schemas.microsoft.com/office/powerpoint/2010/main" val="28000063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A693BF3-B8BA-4423-80FD-EF255F0A4D29}"/>
              </a:ext>
            </a:extLst>
          </p:cNvPr>
          <p:cNvSpPr/>
          <p:nvPr/>
        </p:nvSpPr>
        <p:spPr>
          <a:xfrm>
            <a:off x="250362" y="260648"/>
            <a:ext cx="871296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Outer Model (</a:t>
            </a:r>
            <a:r>
              <a:rPr lang="x-none" sz="2800" b="1" i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Reliability</a:t>
            </a:r>
            <a:r>
              <a:rPr lang="x-none" sz="2800" b="1" i="1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)</a:t>
            </a:r>
            <a:endParaRPr lang="id-ID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0E2DF3-1605-4DD8-BF1D-DA4E53E38182}"/>
              </a:ext>
            </a:extLst>
          </p:cNvPr>
          <p:cNvSpPr txBox="1"/>
          <p:nvPr/>
        </p:nvSpPr>
        <p:spPr>
          <a:xfrm>
            <a:off x="250362" y="1037640"/>
            <a:ext cx="75619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id-ID" sz="2800" b="1" i="1" dirty="0">
                <a:ea typeface="Calibri" panose="020F0502020204030204" pitchFamily="34" charset="0"/>
                <a:cs typeface="Times New Roman" panose="02020603050405020304" pitchFamily="18" charset="0"/>
              </a:rPr>
              <a:t>1. Reliability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B86425-0483-3E9C-35F7-9A0A840F1E11}"/>
              </a:ext>
            </a:extLst>
          </p:cNvPr>
          <p:cNvSpPr txBox="1"/>
          <p:nvPr/>
        </p:nvSpPr>
        <p:spPr>
          <a:xfrm>
            <a:off x="5619823" y="3826659"/>
            <a:ext cx="30019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b="1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Syarat: </a:t>
            </a:r>
            <a:r>
              <a:rPr lang="id-ID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. </a:t>
            </a:r>
            <a:r>
              <a:rPr lang="id-ID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Variabel </a:t>
            </a:r>
            <a:r>
              <a:rPr lang="id-ID" sz="1800" b="1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dianggap </a:t>
            </a:r>
            <a:r>
              <a:rPr lang="id-ID" sz="1800" b="1" i="1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reliable</a:t>
            </a:r>
            <a:r>
              <a:rPr lang="id-ID" sz="1800" b="1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 jika memiliki nilai Cronbach Alpha dan Composite Reliability &gt; 0,7</a:t>
            </a:r>
          </a:p>
          <a:p>
            <a:endParaRPr lang="id-ID" sz="1800" b="1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0E99BA-991A-722E-6BB2-57070C26E3A1}"/>
              </a:ext>
            </a:extLst>
          </p:cNvPr>
          <p:cNvSpPr txBox="1"/>
          <p:nvPr/>
        </p:nvSpPr>
        <p:spPr>
          <a:xfrm>
            <a:off x="611560" y="1710502"/>
            <a:ext cx="4752528" cy="709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69875" algn="ctr">
              <a:lnSpc>
                <a:spcPct val="115000"/>
              </a:lnSpc>
              <a:spcAft>
                <a:spcPts val="1000"/>
              </a:spcAft>
            </a:pPr>
            <a:r>
              <a:rPr lang="id-ID" sz="1800" b="1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Hasil Uji Reliabilitas Berdasarkan Nilai  </a:t>
            </a:r>
            <a:r>
              <a:rPr lang="id-ID" sz="1800" b="1" i="1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Cronbach Alpha </a:t>
            </a:r>
            <a:r>
              <a:rPr lang="id-ID" sz="1800" b="1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dan </a:t>
            </a:r>
            <a:r>
              <a:rPr lang="id-ID" sz="1800" b="1" i="1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Composite Reliability</a:t>
            </a:r>
            <a:endParaRPr lang="id-ID" sz="1800" i="1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7391D47-4A45-DF2F-A9F0-C0A4115ED0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758897"/>
              </p:ext>
            </p:extLst>
          </p:nvPr>
        </p:nvGraphicFramePr>
        <p:xfrm>
          <a:off x="532726" y="2569377"/>
          <a:ext cx="4752528" cy="15983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63143">
                  <a:extLst>
                    <a:ext uri="{9D8B030D-6E8A-4147-A177-3AD203B41FA5}">
                      <a16:colId xmlns:a16="http://schemas.microsoft.com/office/drawing/2014/main" val="1862360680"/>
                    </a:ext>
                  </a:extLst>
                </a:gridCol>
                <a:gridCol w="1326715">
                  <a:extLst>
                    <a:ext uri="{9D8B030D-6E8A-4147-A177-3AD203B41FA5}">
                      <a16:colId xmlns:a16="http://schemas.microsoft.com/office/drawing/2014/main" val="2963429059"/>
                    </a:ext>
                  </a:extLst>
                </a:gridCol>
                <a:gridCol w="1462670">
                  <a:extLst>
                    <a:ext uri="{9D8B030D-6E8A-4147-A177-3AD203B41FA5}">
                      <a16:colId xmlns:a16="http://schemas.microsoft.com/office/drawing/2014/main" val="2654019116"/>
                    </a:ext>
                  </a:extLst>
                </a:gridCol>
              </a:tblGrid>
              <a:tr h="1695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600" dirty="0">
                          <a:effectLst/>
                        </a:rPr>
                        <a:t>Variabel</a:t>
                      </a:r>
                      <a:endParaRPr lang="id-ID" sz="16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Cronbach's Alpha</a:t>
                      </a:r>
                      <a:endParaRPr lang="id-ID" sz="16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Composite Reliability</a:t>
                      </a:r>
                      <a:endParaRPr lang="id-ID" sz="16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30189436"/>
                  </a:ext>
                </a:extLst>
              </a:tr>
              <a:tr h="1695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X1</a:t>
                      </a:r>
                      <a:endParaRPr lang="id-ID" sz="16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0,</a:t>
                      </a:r>
                      <a:r>
                        <a:rPr lang="id-ID" sz="1600">
                          <a:effectLst/>
                        </a:rPr>
                        <a:t>843</a:t>
                      </a:r>
                      <a:endParaRPr lang="id-ID" sz="16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0,</a:t>
                      </a:r>
                      <a:r>
                        <a:rPr lang="id-ID" sz="1600">
                          <a:effectLst/>
                        </a:rPr>
                        <a:t>885</a:t>
                      </a:r>
                      <a:endParaRPr lang="id-ID" sz="16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90599974"/>
                  </a:ext>
                </a:extLst>
              </a:tr>
              <a:tr h="1695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X2</a:t>
                      </a:r>
                      <a:endParaRPr lang="id-ID" sz="16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0,</a:t>
                      </a:r>
                      <a:r>
                        <a:rPr lang="id-ID" sz="1600">
                          <a:effectLst/>
                        </a:rPr>
                        <a:t>858</a:t>
                      </a:r>
                      <a:endParaRPr lang="id-ID" sz="16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0,</a:t>
                      </a:r>
                      <a:r>
                        <a:rPr lang="id-ID" sz="1600">
                          <a:effectLst/>
                        </a:rPr>
                        <a:t>892</a:t>
                      </a:r>
                      <a:endParaRPr lang="id-ID" sz="16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5817393"/>
                  </a:ext>
                </a:extLst>
              </a:tr>
              <a:tr h="1695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600">
                          <a:effectLst/>
                        </a:rPr>
                        <a:t> Z</a:t>
                      </a:r>
                      <a:endParaRPr lang="id-ID" sz="16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0,</a:t>
                      </a:r>
                      <a:r>
                        <a:rPr lang="id-ID" sz="1600">
                          <a:effectLst/>
                        </a:rPr>
                        <a:t>899</a:t>
                      </a:r>
                      <a:endParaRPr lang="id-ID" sz="16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0,</a:t>
                      </a:r>
                      <a:r>
                        <a:rPr lang="id-ID" sz="1600">
                          <a:effectLst/>
                        </a:rPr>
                        <a:t>902</a:t>
                      </a:r>
                      <a:endParaRPr lang="id-ID" sz="16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15658865"/>
                  </a:ext>
                </a:extLst>
              </a:tr>
              <a:tr h="1695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Y</a:t>
                      </a:r>
                      <a:endParaRPr lang="id-ID" sz="16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0,</a:t>
                      </a:r>
                      <a:r>
                        <a:rPr lang="id-ID" sz="1600">
                          <a:effectLst/>
                        </a:rPr>
                        <a:t>908</a:t>
                      </a:r>
                      <a:endParaRPr lang="id-ID" sz="16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0,</a:t>
                      </a:r>
                      <a:r>
                        <a:rPr lang="id-ID" sz="1600">
                          <a:effectLst/>
                        </a:rPr>
                        <a:t>932</a:t>
                      </a:r>
                      <a:endParaRPr lang="id-ID" sz="16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76768396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6FBFBD8C-5D47-39C2-8712-A25EB06D0419}"/>
              </a:ext>
            </a:extLst>
          </p:cNvPr>
          <p:cNvSpPr/>
          <p:nvPr/>
        </p:nvSpPr>
        <p:spPr>
          <a:xfrm>
            <a:off x="218898" y="6093296"/>
            <a:ext cx="8714126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3200" dirty="0">
                <a:latin typeface="Bahnschrift SemiBold" panose="020B0502040204020203" pitchFamily="34" charset="0"/>
              </a:rPr>
              <a:t>Evaluasi Model Struktural</a:t>
            </a:r>
          </a:p>
        </p:txBody>
      </p:sp>
    </p:spTree>
    <p:extLst>
      <p:ext uri="{BB962C8B-B14F-4D97-AF65-F5344CB8AC3E}">
        <p14:creationId xmlns:p14="http://schemas.microsoft.com/office/powerpoint/2010/main" val="1710268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A693BF3-B8BA-4423-80FD-EF255F0A4D29}"/>
              </a:ext>
            </a:extLst>
          </p:cNvPr>
          <p:cNvSpPr/>
          <p:nvPr/>
        </p:nvSpPr>
        <p:spPr>
          <a:xfrm>
            <a:off x="250362" y="260648"/>
            <a:ext cx="871296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Inner</a:t>
            </a:r>
            <a:r>
              <a:rPr lang="id-ID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Model (</a:t>
            </a:r>
            <a:r>
              <a:rPr lang="x-none" sz="2800" b="1" i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Reliability</a:t>
            </a:r>
            <a:r>
              <a:rPr lang="x-none" sz="2800" b="1" i="1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)</a:t>
            </a:r>
            <a:endParaRPr lang="id-ID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0E2DF3-1605-4DD8-BF1D-DA4E53E38182}"/>
              </a:ext>
            </a:extLst>
          </p:cNvPr>
          <p:cNvSpPr txBox="1"/>
          <p:nvPr/>
        </p:nvSpPr>
        <p:spPr>
          <a:xfrm>
            <a:off x="250362" y="1037640"/>
            <a:ext cx="75619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id-ID" sz="2800" b="1" i="1" dirty="0">
                <a:ea typeface="Calibri" panose="020F0502020204030204" pitchFamily="34" charset="0"/>
                <a:cs typeface="Times New Roman" panose="02020603050405020304" pitchFamily="18" charset="0"/>
              </a:rPr>
              <a:t>1. Proses Bootstraping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B86425-0483-3E9C-35F7-9A0A840F1E11}"/>
              </a:ext>
            </a:extLst>
          </p:cNvPr>
          <p:cNvSpPr txBox="1"/>
          <p:nvPr/>
        </p:nvSpPr>
        <p:spPr>
          <a:xfrm>
            <a:off x="6322010" y="1693655"/>
            <a:ext cx="261101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b="1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Syarat: </a:t>
            </a:r>
            <a:r>
              <a:rPr lang="id-ID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. </a:t>
            </a:r>
            <a:r>
              <a:rPr lang="id-ID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Nilai R square sebesar 0.75 (kuat), 0.50 (moderat) dan 0.25 (lemah) </a:t>
            </a:r>
            <a:endParaRPr lang="id-ID" sz="1800" b="1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endParaRPr lang="id-ID" sz="1800" b="1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6ECCF36-DFE1-07F2-829D-B7351CEAA859}"/>
              </a:ext>
            </a:extLst>
          </p:cNvPr>
          <p:cNvSpPr/>
          <p:nvPr/>
        </p:nvSpPr>
        <p:spPr>
          <a:xfrm>
            <a:off x="218898" y="6093296"/>
            <a:ext cx="8714126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3200" dirty="0">
                <a:latin typeface="Bahnschrift SemiBold" panose="020B0502040204020203" pitchFamily="34" charset="0"/>
              </a:rPr>
              <a:t>Evaluasi Model Struktural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A0B5931-8AFE-5FF1-99A3-F879728EB7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6741509"/>
              </p:ext>
            </p:extLst>
          </p:nvPr>
        </p:nvGraphicFramePr>
        <p:xfrm>
          <a:off x="611560" y="1619511"/>
          <a:ext cx="5656829" cy="16799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88205">
                  <a:extLst>
                    <a:ext uri="{9D8B030D-6E8A-4147-A177-3AD203B41FA5}">
                      <a16:colId xmlns:a16="http://schemas.microsoft.com/office/drawing/2014/main" val="3465478552"/>
                    </a:ext>
                  </a:extLst>
                </a:gridCol>
                <a:gridCol w="2268624">
                  <a:extLst>
                    <a:ext uri="{9D8B030D-6E8A-4147-A177-3AD203B41FA5}">
                      <a16:colId xmlns:a16="http://schemas.microsoft.com/office/drawing/2014/main" val="2814131289"/>
                    </a:ext>
                  </a:extLst>
                </a:gridCol>
              </a:tblGrid>
              <a:tr h="309753">
                <a:tc>
                  <a:txBody>
                    <a:bodyPr/>
                    <a:lstStyle/>
                    <a:p>
                      <a:pPr marL="18034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Variabel</a:t>
                      </a:r>
                      <a:endParaRPr lang="id-ID" sz="24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034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 Square</a:t>
                      </a:r>
                      <a:endParaRPr lang="id-ID" sz="24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8167568"/>
                  </a:ext>
                </a:extLst>
              </a:tr>
              <a:tr h="646501">
                <a:tc>
                  <a:txBody>
                    <a:bodyPr/>
                    <a:lstStyle/>
                    <a:p>
                      <a:pPr marL="18034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endParaRPr lang="id-ID" sz="24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034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</a:t>
                      </a:r>
                      <a:r>
                        <a:rPr lang="id-ID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626</a:t>
                      </a:r>
                      <a:endParaRPr lang="id-ID" sz="24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57469008"/>
                  </a:ext>
                </a:extLst>
              </a:tr>
              <a:tr h="646501">
                <a:tc>
                  <a:txBody>
                    <a:bodyPr/>
                    <a:lstStyle/>
                    <a:p>
                      <a:pPr marL="18034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id-ID" sz="24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034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</a:t>
                      </a:r>
                      <a:r>
                        <a:rPr lang="id-ID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720</a:t>
                      </a:r>
                      <a:endParaRPr lang="id-ID" sz="24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54420776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D3F7917F-7E98-35A8-A6F1-2C959276CD38}"/>
              </a:ext>
            </a:extLst>
          </p:cNvPr>
          <p:cNvSpPr txBox="1"/>
          <p:nvPr/>
        </p:nvSpPr>
        <p:spPr>
          <a:xfrm>
            <a:off x="613004" y="3831948"/>
            <a:ext cx="78474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d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Berdasarkan tabel diatas dapat dinilai R Square dari </a:t>
            </a:r>
            <a:r>
              <a:rPr lang="id-ID" sz="18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variabel Z 0,626 </a:t>
            </a:r>
            <a:r>
              <a:rPr lang="id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yang artinya hubungan sebab akibat (kausalitas) antara variabel </a:t>
            </a:r>
            <a:r>
              <a:rPr lang="id-ID" sz="18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bebas X1 dan X2 terhadap Z </a:t>
            </a:r>
            <a:r>
              <a:rPr lang="id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sebagai variabel terikat dalam kategori lemah dan R square </a:t>
            </a:r>
            <a:r>
              <a:rPr lang="id-ID" sz="18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pada Y 0,720 </a:t>
            </a:r>
            <a:r>
              <a:rPr lang="id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yang artinya hubungan sebab akibat (kausalitas) antara variabel </a:t>
            </a:r>
            <a:r>
              <a:rPr lang="id-ID" sz="18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bebas X1 dan X2 terhadap Y sebagai </a:t>
            </a:r>
            <a:r>
              <a:rPr lang="id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variabel terikat  dalam kategori moderat atau sedang</a:t>
            </a:r>
            <a:endParaRPr lang="id-ID" sz="1800" b="1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79444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A693BF3-B8BA-4423-80FD-EF255F0A4D29}"/>
              </a:ext>
            </a:extLst>
          </p:cNvPr>
          <p:cNvSpPr/>
          <p:nvPr/>
        </p:nvSpPr>
        <p:spPr>
          <a:xfrm>
            <a:off x="250362" y="260648"/>
            <a:ext cx="871296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Inner</a:t>
            </a:r>
            <a:r>
              <a:rPr lang="id-ID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Model (</a:t>
            </a:r>
            <a:r>
              <a:rPr lang="x-none" sz="2800" b="1" i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Reliability</a:t>
            </a:r>
            <a:r>
              <a:rPr lang="x-none" sz="2800" b="1" i="1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)</a:t>
            </a:r>
            <a:endParaRPr lang="id-ID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0E2DF3-1605-4DD8-BF1D-DA4E53E38182}"/>
              </a:ext>
            </a:extLst>
          </p:cNvPr>
          <p:cNvSpPr txBox="1"/>
          <p:nvPr/>
        </p:nvSpPr>
        <p:spPr>
          <a:xfrm>
            <a:off x="250362" y="1037640"/>
            <a:ext cx="75619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id-ID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id-ID" sz="2800" b="1" i="1" dirty="0">
                <a:ea typeface="Calibri" panose="020F0502020204030204" pitchFamily="34" charset="0"/>
                <a:cs typeface="Times New Roman" panose="02020603050405020304" pitchFamily="18" charset="0"/>
              </a:rPr>
              <a:t>. Proses Blinfolding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B86425-0483-3E9C-35F7-9A0A840F1E11}"/>
              </a:ext>
            </a:extLst>
          </p:cNvPr>
          <p:cNvSpPr txBox="1"/>
          <p:nvPr/>
        </p:nvSpPr>
        <p:spPr>
          <a:xfrm>
            <a:off x="6322010" y="1693655"/>
            <a:ext cx="261101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800" b="1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Syarat: A</a:t>
            </a:r>
            <a:r>
              <a:rPr lang="id-ID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pabila nilai Q square yang didapatkan 0,02 (kecil), 0,15 (sedang) dan 0,35 (besar). </a:t>
            </a:r>
            <a:endParaRPr lang="id-ID" sz="1800" b="1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6ECCF36-DFE1-07F2-829D-B7351CEAA859}"/>
              </a:ext>
            </a:extLst>
          </p:cNvPr>
          <p:cNvSpPr/>
          <p:nvPr/>
        </p:nvSpPr>
        <p:spPr>
          <a:xfrm>
            <a:off x="218898" y="6093296"/>
            <a:ext cx="8714126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3200" dirty="0">
                <a:latin typeface="Bahnschrift SemiBold" panose="020B0502040204020203" pitchFamily="34" charset="0"/>
              </a:rPr>
              <a:t>Evaluasi Model Struktural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F7917F-7E98-35A8-A6F1-2C959276CD38}"/>
              </a:ext>
            </a:extLst>
          </p:cNvPr>
          <p:cNvSpPr txBox="1"/>
          <p:nvPr/>
        </p:nvSpPr>
        <p:spPr>
          <a:xfrm>
            <a:off x="613004" y="3831948"/>
            <a:ext cx="78474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d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Berdasarkan tabel diatas menunjukkan nilai Q-Square </a:t>
            </a:r>
            <a:r>
              <a:rPr lang="id-ID" sz="18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pada Z = 0,483 </a:t>
            </a:r>
            <a:r>
              <a:rPr lang="id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yang artinya model kepuasan kerja dalam kategori sedang sehingga layak menjadi nilai dasar yang sesuai pada penelitian dan Q-Square </a:t>
            </a:r>
            <a:r>
              <a:rPr lang="id-ID" sz="18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pada Y= 0,300 </a:t>
            </a:r>
            <a:r>
              <a:rPr lang="id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yang artinya model kinerja karyawan dalam kategori besar sehingga layak menjadi nilai dasar yang sesuai pada penelitian</a:t>
            </a:r>
            <a:endParaRPr lang="id-ID" sz="1800" b="1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9ECE17A-DA9F-50A6-7309-C07E029F53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953505"/>
              </p:ext>
            </p:extLst>
          </p:nvPr>
        </p:nvGraphicFramePr>
        <p:xfrm>
          <a:off x="899592" y="1687991"/>
          <a:ext cx="4389120" cy="13380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838576504"/>
                    </a:ext>
                  </a:extLst>
                </a:gridCol>
                <a:gridCol w="1760220">
                  <a:extLst>
                    <a:ext uri="{9D8B030D-6E8A-4147-A177-3AD203B41FA5}">
                      <a16:colId xmlns:a16="http://schemas.microsoft.com/office/drawing/2014/main" val="37822194"/>
                    </a:ext>
                  </a:extLst>
                </a:gridCol>
              </a:tblGrid>
              <a:tr h="446020">
                <a:tc>
                  <a:txBody>
                    <a:bodyPr/>
                    <a:lstStyle/>
                    <a:p>
                      <a:pPr marL="18034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Variabel</a:t>
                      </a:r>
                      <a:endParaRPr lang="id-ID" sz="18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034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d-ID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 </a:t>
                      </a: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Square</a:t>
                      </a:r>
                      <a:endParaRPr lang="id-ID" sz="18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78927981"/>
                  </a:ext>
                </a:extLst>
              </a:tr>
              <a:tr h="446020">
                <a:tc>
                  <a:txBody>
                    <a:bodyPr/>
                    <a:lstStyle/>
                    <a:p>
                      <a:pPr marL="18034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endParaRPr lang="id-ID" sz="18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034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</a:t>
                      </a:r>
                      <a:r>
                        <a:rPr lang="id-ID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483</a:t>
                      </a:r>
                      <a:endParaRPr lang="id-ID" sz="18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70068790"/>
                  </a:ext>
                </a:extLst>
              </a:tr>
              <a:tr h="446020">
                <a:tc>
                  <a:txBody>
                    <a:bodyPr/>
                    <a:lstStyle/>
                    <a:p>
                      <a:pPr marL="18034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id-ID" sz="18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034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</a:t>
                      </a:r>
                      <a:r>
                        <a:rPr lang="id-ID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id-ID" sz="18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072675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49173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67D63F9-B813-479E-95F9-04BEBF4D761F}"/>
              </a:ext>
            </a:extLst>
          </p:cNvPr>
          <p:cNvSpPr/>
          <p:nvPr/>
        </p:nvSpPr>
        <p:spPr>
          <a:xfrm>
            <a:off x="143508" y="5267907"/>
            <a:ext cx="8856984" cy="57606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9CC013-3B1F-40AD-8478-904FD38159BE}"/>
              </a:ext>
            </a:extLst>
          </p:cNvPr>
          <p:cNvSpPr txBox="1"/>
          <p:nvPr/>
        </p:nvSpPr>
        <p:spPr>
          <a:xfrm>
            <a:off x="4571998" y="3297410"/>
            <a:ext cx="4344827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  <a:tabLst>
                <a:tab pos="607695" algn="l"/>
              </a:tabLst>
            </a:pPr>
            <a:r>
              <a:rPr lang="id-ID" sz="12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Variabel X</a:t>
            </a:r>
            <a:r>
              <a:rPr lang="id-ID" sz="1200" b="1" baseline="-25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id-ID" sz="12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terhadap Y</a:t>
            </a:r>
            <a:endParaRPr lang="id-ID" sz="1200" b="1" baseline="-250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id-ID" sz="1200" baseline="-250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diperoleh nilai t </a:t>
            </a:r>
            <a:r>
              <a:rPr lang="id-ID" sz="1200" baseline="-250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statistic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sebesar  0,924 . Nilai P Value=  0,00. Jadi,  nilai P Value ini lebih kecil dar ipada nilai 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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yaitu 0,05. Karena (t </a:t>
            </a:r>
            <a:r>
              <a:rPr lang="id-ID" sz="1200" baseline="-250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statistic 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&gt; </a:t>
            </a:r>
            <a:r>
              <a:rPr lang="id-ID" sz="12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id-ID" sz="1200" baseline="-25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hitung</a:t>
            </a:r>
            <a:r>
              <a:rPr lang="id-ID" sz="1200" baseline="-250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</a:t>
            </a:r>
            <a:r>
              <a:rPr lang="id-ID" sz="12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0,924 </a:t>
            </a:r>
            <a:r>
              <a:rPr lang="id-ID" sz="12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&lt; 1,96) 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dan (sig&lt;α=0,356&gt;0,05) artinya variabel X</a:t>
            </a:r>
            <a:r>
              <a:rPr lang="id-ID" sz="1200" baseline="-250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secara langsung </a:t>
            </a:r>
            <a:r>
              <a:rPr lang="id-ID" sz="1200" b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tidak berpengaruh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terhadap</a:t>
            </a:r>
          </a:p>
          <a:p>
            <a:pPr algn="just">
              <a:spcAft>
                <a:spcPts val="0"/>
              </a:spcAft>
            </a:pPr>
            <a:endParaRPr lang="id-ID" sz="120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id-ID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607695" algn="l"/>
              </a:tabLst>
            </a:pPr>
            <a:r>
              <a:rPr lang="id-ID" sz="12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Variabel X</a:t>
            </a:r>
            <a:r>
              <a:rPr lang="id-ID" sz="1200" b="1" baseline="-25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id-ID" sz="12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terhadap Z</a:t>
            </a:r>
            <a:endParaRPr lang="id-ID" sz="1200" b="1" baseline="-250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id-ID" sz="1200" baseline="-250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diperoleh nilai t </a:t>
            </a:r>
            <a:r>
              <a:rPr lang="id-ID" sz="1200" baseline="-250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statistic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sebesar  8,804 . Nilai P Value=  0,00. Jadi,  nilai P Value ini lebih kecil dar ipada nilai 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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yaitu 0,05. Karena (t </a:t>
            </a:r>
            <a:r>
              <a:rPr lang="id-ID" sz="1200" baseline="-250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statistic 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&gt; </a:t>
            </a:r>
            <a:r>
              <a:rPr lang="id-ID" sz="12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id-ID" sz="1200" baseline="-25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hitung</a:t>
            </a:r>
            <a:r>
              <a:rPr lang="id-ID" sz="1200" baseline="-250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</a:t>
            </a:r>
            <a:r>
              <a:rPr lang="id-ID" sz="12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8,804 </a:t>
            </a:r>
            <a:r>
              <a:rPr lang="id-ID" sz="12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&gt;1,96) 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dan (sig&lt;α=0,00&lt;0,05) artinya variabel X</a:t>
            </a:r>
            <a:r>
              <a:rPr lang="id-ID" sz="1200" baseline="-250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id-ID" sz="1200" baseline="-250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secara langsung </a:t>
            </a:r>
            <a:r>
              <a:rPr lang="id-ID" sz="1200" b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berpengaruh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terhadap Z</a:t>
            </a:r>
            <a:endParaRPr lang="id-ID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id-ID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99725F-580E-413E-8E50-B3808F41C621}"/>
              </a:ext>
            </a:extLst>
          </p:cNvPr>
          <p:cNvSpPr txBox="1"/>
          <p:nvPr/>
        </p:nvSpPr>
        <p:spPr>
          <a:xfrm>
            <a:off x="122604" y="2782514"/>
            <a:ext cx="408935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  <a:tabLst>
                <a:tab pos="607695" algn="l"/>
              </a:tabLst>
            </a:pPr>
            <a:r>
              <a:rPr lang="id-ID" sz="12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Variabel X</a:t>
            </a:r>
            <a:r>
              <a:rPr lang="id-ID" sz="1200" b="1" baseline="-25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id-ID" sz="12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terhadap Y</a:t>
            </a:r>
            <a:endParaRPr lang="id-ID" sz="1200" b="1" baseline="-25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id-ID" sz="1200" baseline="-250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id-ID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diperoleh nilai t </a:t>
            </a:r>
            <a:r>
              <a:rPr lang="id-ID" sz="12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statistic</a:t>
            </a:r>
            <a:r>
              <a:rPr lang="id-ID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sebesar  3,955 . </a:t>
            </a:r>
            <a:r>
              <a:rPr lang="id-ID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Nilai P Value=  0,00. Jadi,  nilai P Value ini lebih kecil dar ipada nilai </a:t>
            </a:r>
            <a:r>
              <a:rPr lang="id-ID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</a:t>
            </a:r>
            <a:r>
              <a:rPr lang="id-ID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yaitu 0,05. Karena (t </a:t>
            </a:r>
            <a:r>
              <a:rPr lang="id-ID" sz="12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statistic </a:t>
            </a:r>
            <a:r>
              <a:rPr lang="id-ID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&gt; </a:t>
            </a:r>
            <a:r>
              <a:rPr lang="id-ID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id-ID" sz="12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hitung</a:t>
            </a:r>
            <a:r>
              <a:rPr lang="id-ID" sz="12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</a:t>
            </a:r>
            <a:r>
              <a:rPr lang="id-ID" sz="12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3,955 </a:t>
            </a:r>
            <a:r>
              <a:rPr lang="id-ID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&gt;1,96) </a:t>
            </a:r>
            <a:r>
              <a:rPr lang="id-ID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dan (sig&lt;α=0,00&lt;0,05) artinya 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variabel X</a:t>
            </a:r>
            <a:r>
              <a:rPr lang="id-ID" sz="1200" baseline="-250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d-ID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secara langsung </a:t>
            </a:r>
            <a:r>
              <a:rPr lang="id-ID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berpengaruh</a:t>
            </a:r>
            <a:r>
              <a:rPr lang="id-ID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terhadap </a:t>
            </a:r>
            <a:r>
              <a:rPr lang="id-ID" sz="1200" kern="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 </a:t>
            </a:r>
            <a:endParaRPr lang="id-ID" sz="1200" kern="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id-ID" sz="1200" kern="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607695" algn="l"/>
              </a:tabLst>
            </a:pPr>
            <a:r>
              <a:rPr lang="id-ID" sz="12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Variabel X</a:t>
            </a:r>
            <a:r>
              <a:rPr lang="id-ID" sz="1200" b="1" baseline="-25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id-ID" sz="12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terhadap Z</a:t>
            </a:r>
            <a:endParaRPr lang="id-ID" sz="1200" b="1" baseline="-250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id-ID" sz="1200" baseline="-250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diperoleh nilai t </a:t>
            </a:r>
            <a:r>
              <a:rPr lang="id-ID" sz="1200" baseline="-250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statistic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sebesar  0,191. Nilai P Value=  0,00. Jadi,  nilai P Value ini lebih kecil dar ipada nilai 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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yaitu 0,05. Karena (t </a:t>
            </a:r>
            <a:r>
              <a:rPr lang="id-ID" sz="1200" baseline="-250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statistic 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&gt; </a:t>
            </a:r>
            <a:r>
              <a:rPr lang="id-ID" sz="12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id-ID" sz="1200" baseline="-25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hitung</a:t>
            </a:r>
            <a:r>
              <a:rPr lang="id-ID" sz="1200" baseline="-250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</a:t>
            </a:r>
            <a:r>
              <a:rPr lang="id-ID" sz="12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0,191 </a:t>
            </a:r>
            <a:r>
              <a:rPr lang="id-ID" sz="12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&lt;1,96) 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dan (sig&lt;α=0,849&gt;0,05) artinya variabel X</a:t>
            </a:r>
            <a:r>
              <a:rPr lang="id-ID" sz="1200" baseline="-250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secara langsung </a:t>
            </a:r>
            <a:r>
              <a:rPr lang="id-ID" sz="1200" b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tidak berpengaruh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terhadap </a:t>
            </a:r>
            <a:r>
              <a:rPr lang="id-ID" sz="1200" kern="8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</a:t>
            </a:r>
          </a:p>
          <a:p>
            <a:pPr algn="just">
              <a:spcAft>
                <a:spcPts val="0"/>
              </a:spcAft>
            </a:pPr>
            <a:endParaRPr lang="id-ID" sz="1200" kern="80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607695" algn="l"/>
              </a:tabLst>
            </a:pPr>
            <a:r>
              <a:rPr lang="id-ID" sz="12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Variabel Z terhadap Y</a:t>
            </a:r>
            <a:endParaRPr lang="id-ID" sz="1200" b="1" baseline="-250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 diperoleh nilai t </a:t>
            </a:r>
            <a:r>
              <a:rPr lang="id-ID" sz="1200" baseline="-250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statistic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sebesar  3,183. Nilai P Value=  0,00. Jadi,  nilai P Value ini lebih kecil dar ipada nilai 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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yaitu 0,05. Karena (t </a:t>
            </a:r>
            <a:r>
              <a:rPr lang="id-ID" sz="1200" baseline="-250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statistic 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&gt; </a:t>
            </a:r>
            <a:r>
              <a:rPr lang="id-ID" sz="12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id-ID" sz="1200" baseline="-25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hitung</a:t>
            </a:r>
            <a:r>
              <a:rPr lang="id-ID" sz="1200" baseline="-250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3,183</a:t>
            </a:r>
            <a:r>
              <a:rPr lang="id-ID" sz="12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&gt; 1,96) 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dan (sig&lt;α=0,002&lt;0,05) artinya variabel X</a:t>
            </a:r>
            <a:r>
              <a:rPr lang="id-ID" sz="1200" baseline="-250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secara langsung Z </a:t>
            </a:r>
            <a:r>
              <a:rPr lang="id-ID" sz="1200" b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berpengaruh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terhadap </a:t>
            </a:r>
            <a:r>
              <a:rPr lang="id-ID" sz="1200" kern="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</a:t>
            </a:r>
          </a:p>
          <a:p>
            <a:pPr algn="just">
              <a:spcAft>
                <a:spcPts val="0"/>
              </a:spcAft>
            </a:pPr>
            <a:endParaRPr lang="id-ID" sz="1200" kern="80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id-ID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E35C166-DD39-F56C-5D3E-AC0F8B75F224}"/>
              </a:ext>
            </a:extLst>
          </p:cNvPr>
          <p:cNvSpPr/>
          <p:nvPr/>
        </p:nvSpPr>
        <p:spPr>
          <a:xfrm>
            <a:off x="215516" y="188640"/>
            <a:ext cx="8712968" cy="48351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d-ID" dirty="0"/>
          </a:p>
          <a:p>
            <a:pPr algn="ctr"/>
            <a:r>
              <a:rPr lang="id-ID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Pengujian Hipotesis </a:t>
            </a:r>
            <a:r>
              <a:rPr lang="id-ID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secara langsung </a:t>
            </a:r>
            <a:r>
              <a:rPr lang="id-ID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(direct effect)</a:t>
            </a:r>
            <a:endParaRPr lang="id-ID" sz="2400" b="1" dirty="0"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/>
            <a:endParaRPr lang="id-ID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84231E-D7C8-FACD-0CFF-F720288ADE1C}"/>
              </a:ext>
            </a:extLst>
          </p:cNvPr>
          <p:cNvSpPr txBox="1"/>
          <p:nvPr/>
        </p:nvSpPr>
        <p:spPr>
          <a:xfrm>
            <a:off x="1204846" y="743431"/>
            <a:ext cx="6734307" cy="324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0520">
              <a:lnSpc>
                <a:spcPct val="115000"/>
              </a:lnSpc>
              <a:spcAft>
                <a:spcPts val="1000"/>
              </a:spcAft>
            </a:pPr>
            <a:r>
              <a:rPr lang="id-ID" sz="1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Path Coefficient </a:t>
            </a:r>
            <a:r>
              <a:rPr lang="id-ID" sz="1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(direct effect)</a:t>
            </a:r>
            <a:endParaRPr lang="id-ID" sz="14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90AD84B-80C7-BA12-7787-019E7B99FEB0}"/>
              </a:ext>
            </a:extLst>
          </p:cNvPr>
          <p:cNvSpPr/>
          <p:nvPr/>
        </p:nvSpPr>
        <p:spPr>
          <a:xfrm>
            <a:off x="0" y="6382048"/>
            <a:ext cx="3797457" cy="39768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>
                <a:latin typeface="Bahnschrift SemiBold" panose="020B0502040204020203" pitchFamily="34" charset="0"/>
              </a:rPr>
              <a:t>Evaluasi Model Struktural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D13167F-B2ED-56B8-5677-1BA29D8782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7374821"/>
              </p:ext>
            </p:extLst>
          </p:nvPr>
        </p:nvGraphicFramePr>
        <p:xfrm>
          <a:off x="685798" y="791358"/>
          <a:ext cx="7772401" cy="201304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68298">
                  <a:extLst>
                    <a:ext uri="{9D8B030D-6E8A-4147-A177-3AD203B41FA5}">
                      <a16:colId xmlns:a16="http://schemas.microsoft.com/office/drawing/2014/main" val="2417213297"/>
                    </a:ext>
                  </a:extLst>
                </a:gridCol>
                <a:gridCol w="854596">
                  <a:extLst>
                    <a:ext uri="{9D8B030D-6E8A-4147-A177-3AD203B41FA5}">
                      <a16:colId xmlns:a16="http://schemas.microsoft.com/office/drawing/2014/main" val="2615722035"/>
                    </a:ext>
                  </a:extLst>
                </a:gridCol>
                <a:gridCol w="1080524">
                  <a:extLst>
                    <a:ext uri="{9D8B030D-6E8A-4147-A177-3AD203B41FA5}">
                      <a16:colId xmlns:a16="http://schemas.microsoft.com/office/drawing/2014/main" val="4204985560"/>
                    </a:ext>
                  </a:extLst>
                </a:gridCol>
                <a:gridCol w="1227867">
                  <a:extLst>
                    <a:ext uri="{9D8B030D-6E8A-4147-A177-3AD203B41FA5}">
                      <a16:colId xmlns:a16="http://schemas.microsoft.com/office/drawing/2014/main" val="2519300970"/>
                    </a:ext>
                  </a:extLst>
                </a:gridCol>
                <a:gridCol w="1159107">
                  <a:extLst>
                    <a:ext uri="{9D8B030D-6E8A-4147-A177-3AD203B41FA5}">
                      <a16:colId xmlns:a16="http://schemas.microsoft.com/office/drawing/2014/main" val="2757890757"/>
                    </a:ext>
                  </a:extLst>
                </a:gridCol>
                <a:gridCol w="582009">
                  <a:extLst>
                    <a:ext uri="{9D8B030D-6E8A-4147-A177-3AD203B41FA5}">
                      <a16:colId xmlns:a16="http://schemas.microsoft.com/office/drawing/2014/main" val="4110647067"/>
                    </a:ext>
                  </a:extLst>
                </a:gridCol>
              </a:tblGrid>
              <a:tr h="147391">
                <a:tc>
                  <a:txBody>
                    <a:bodyPr/>
                    <a:lstStyle/>
                    <a:p>
                      <a:pPr algn="l" fontAlgn="ctr"/>
                      <a:r>
                        <a:rPr lang="id-ID" sz="800" u="none" strike="noStrike">
                          <a:effectLst/>
                        </a:rPr>
                        <a:t> </a:t>
                      </a:r>
                      <a:endParaRPr lang="id-ID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800" u="none" strike="noStrike">
                          <a:effectLst/>
                        </a:rPr>
                        <a:t>Sampel Asli (O)</a:t>
                      </a:r>
                      <a:endParaRPr lang="id-ID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800" u="none" strike="noStrike">
                          <a:effectLst/>
                        </a:rPr>
                        <a:t>Rata-rata Sampel (M)</a:t>
                      </a:r>
                      <a:endParaRPr lang="id-ID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800" u="none" strike="noStrike">
                          <a:effectLst/>
                        </a:rPr>
                        <a:t>Standar Deviasi (STDEV)</a:t>
                      </a:r>
                      <a:endParaRPr lang="id-ID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800" u="none" strike="noStrike">
                          <a:effectLst/>
                        </a:rPr>
                        <a:t>T Statistik (| O/STDEV |)</a:t>
                      </a:r>
                      <a:endParaRPr lang="id-ID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800" u="none" strike="noStrike">
                          <a:effectLst/>
                        </a:rPr>
                        <a:t>P Values</a:t>
                      </a:r>
                      <a:endParaRPr lang="id-ID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0" marR="7370" marT="7370" marB="0" anchor="ctr"/>
                </a:tc>
                <a:extLst>
                  <a:ext uri="{0D108BD9-81ED-4DB2-BD59-A6C34878D82A}">
                    <a16:rowId xmlns:a16="http://schemas.microsoft.com/office/drawing/2014/main" val="2226027018"/>
                  </a:ext>
                </a:extLst>
              </a:tr>
              <a:tr h="147391">
                <a:tc>
                  <a:txBody>
                    <a:bodyPr/>
                    <a:lstStyle/>
                    <a:p>
                      <a:pPr algn="l" fontAlgn="ctr"/>
                      <a:r>
                        <a:rPr lang="fi-FI" sz="1200" u="none" strike="noStrike">
                          <a:effectLst/>
                        </a:rPr>
                        <a:t>Keadilan Organisasi (X2) -&gt; Kinerja Karyawan (Y)</a:t>
                      </a:r>
                      <a:endParaRPr lang="fi-FI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200" u="none" strike="noStrike">
                          <a:effectLst/>
                        </a:rPr>
                        <a:t>0,132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200" u="none" strike="noStrike">
                          <a:effectLst/>
                        </a:rPr>
                        <a:t>0,133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200" u="none" strike="noStrike">
                          <a:effectLst/>
                        </a:rPr>
                        <a:t>0,143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200" u="none" strike="noStrike">
                          <a:effectLst/>
                        </a:rPr>
                        <a:t>0,924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200" u="none" strike="noStrike">
                          <a:effectLst/>
                        </a:rPr>
                        <a:t>0,356</a:t>
                      </a:r>
                      <a:endParaRPr lang="id-ID" sz="1200" b="1" i="0" u="none" strike="noStrike">
                        <a:solidFill>
                          <a:srgbClr val="8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0" marR="7370" marT="7370" marB="0" anchor="ctr"/>
                </a:tc>
                <a:extLst>
                  <a:ext uri="{0D108BD9-81ED-4DB2-BD59-A6C34878D82A}">
                    <a16:rowId xmlns:a16="http://schemas.microsoft.com/office/drawing/2014/main" val="3863835213"/>
                  </a:ext>
                </a:extLst>
              </a:tr>
              <a:tr h="147391">
                <a:tc>
                  <a:txBody>
                    <a:bodyPr/>
                    <a:lstStyle/>
                    <a:p>
                      <a:pPr algn="l" fontAlgn="ctr"/>
                      <a:r>
                        <a:rPr lang="fi-FI" sz="1200" u="none" strike="noStrike">
                          <a:effectLst/>
                        </a:rPr>
                        <a:t>Keadilan Organisasi (X2) -&gt; Komitmen Organisasi (Z)</a:t>
                      </a:r>
                      <a:endParaRPr lang="fi-FI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200" u="none" strike="noStrike">
                          <a:effectLst/>
                        </a:rPr>
                        <a:t>0,776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200" u="none" strike="noStrike">
                          <a:effectLst/>
                        </a:rPr>
                        <a:t>0,778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200" u="none" strike="noStrike">
                          <a:effectLst/>
                        </a:rPr>
                        <a:t>0,088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200" u="none" strike="noStrike">
                          <a:effectLst/>
                        </a:rPr>
                        <a:t>8,804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200" u="none" strike="noStrike">
                          <a:effectLst/>
                        </a:rPr>
                        <a:t>0,000</a:t>
                      </a:r>
                      <a:endParaRPr lang="id-ID" sz="1200" b="1" i="0" u="none" strike="noStrike">
                        <a:solidFill>
                          <a:srgbClr val="008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0" marR="7370" marT="7370" marB="0" anchor="ctr"/>
                </a:tc>
                <a:extLst>
                  <a:ext uri="{0D108BD9-81ED-4DB2-BD59-A6C34878D82A}">
                    <a16:rowId xmlns:a16="http://schemas.microsoft.com/office/drawing/2014/main" val="3866593068"/>
                  </a:ext>
                </a:extLst>
              </a:tr>
              <a:tr h="1473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Knowledge Sharing (X1) -&gt; Kinerja Karyawan (Y)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200" u="none" strike="noStrike">
                          <a:effectLst/>
                        </a:rPr>
                        <a:t>0,456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200" u="none" strike="noStrike">
                          <a:effectLst/>
                        </a:rPr>
                        <a:t>0,461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200" u="none" strike="noStrike">
                          <a:effectLst/>
                        </a:rPr>
                        <a:t>0,115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200" u="none" strike="noStrike">
                          <a:effectLst/>
                        </a:rPr>
                        <a:t>3,955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200" u="none" strike="noStrike">
                          <a:effectLst/>
                        </a:rPr>
                        <a:t>0,000</a:t>
                      </a:r>
                      <a:endParaRPr lang="id-ID" sz="1200" b="1" i="0" u="none" strike="noStrike">
                        <a:solidFill>
                          <a:srgbClr val="008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0" marR="7370" marT="7370" marB="0" anchor="ctr"/>
                </a:tc>
                <a:extLst>
                  <a:ext uri="{0D108BD9-81ED-4DB2-BD59-A6C34878D82A}">
                    <a16:rowId xmlns:a16="http://schemas.microsoft.com/office/drawing/2014/main" val="1761818211"/>
                  </a:ext>
                </a:extLst>
              </a:tr>
              <a:tr h="1473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Knowledge Sharing (X1) -&gt; Komitmen Organisasi (Z)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200" u="none" strike="noStrike">
                          <a:effectLst/>
                        </a:rPr>
                        <a:t>0,020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200" u="none" strike="noStrike">
                          <a:effectLst/>
                        </a:rPr>
                        <a:t>0,021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200" u="none" strike="noStrike">
                          <a:effectLst/>
                        </a:rPr>
                        <a:t>0,104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200" u="none" strike="noStrike">
                          <a:effectLst/>
                        </a:rPr>
                        <a:t>0,191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200" u="none" strike="noStrike">
                          <a:effectLst/>
                        </a:rPr>
                        <a:t>0,849</a:t>
                      </a:r>
                      <a:endParaRPr lang="id-ID" sz="1200" b="1" i="0" u="none" strike="noStrike">
                        <a:solidFill>
                          <a:srgbClr val="8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0" marR="7370" marT="7370" marB="0" anchor="ctr"/>
                </a:tc>
                <a:extLst>
                  <a:ext uri="{0D108BD9-81ED-4DB2-BD59-A6C34878D82A}">
                    <a16:rowId xmlns:a16="http://schemas.microsoft.com/office/drawing/2014/main" val="1139834260"/>
                  </a:ext>
                </a:extLst>
              </a:tr>
              <a:tr h="147391">
                <a:tc>
                  <a:txBody>
                    <a:bodyPr/>
                    <a:lstStyle/>
                    <a:p>
                      <a:pPr algn="l" fontAlgn="ctr"/>
                      <a:r>
                        <a:rPr lang="fi-FI" sz="1200" u="none" strike="noStrike">
                          <a:effectLst/>
                        </a:rPr>
                        <a:t>Komitmen Organisasi (Z) -&gt; Kinerja Karyawan (Y)</a:t>
                      </a:r>
                      <a:endParaRPr lang="fi-FI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200" u="none" strike="noStrike">
                          <a:effectLst/>
                        </a:rPr>
                        <a:t>0,356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200" u="none" strike="noStrike">
                          <a:effectLst/>
                        </a:rPr>
                        <a:t>0,358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200" u="none" strike="noStrike">
                          <a:effectLst/>
                        </a:rPr>
                        <a:t>0,112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200" u="none" strike="noStrike">
                          <a:effectLst/>
                        </a:rPr>
                        <a:t>3,183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0" marR="7370" marT="737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200" u="none" strike="noStrike">
                          <a:effectLst/>
                        </a:rPr>
                        <a:t>0,002</a:t>
                      </a:r>
                      <a:endParaRPr lang="id-ID" sz="1200" b="1" i="0" u="none" strike="noStrike">
                        <a:solidFill>
                          <a:srgbClr val="008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0" marR="7370" marT="7370" marB="0" anchor="ctr"/>
                </a:tc>
                <a:extLst>
                  <a:ext uri="{0D108BD9-81ED-4DB2-BD59-A6C34878D82A}">
                    <a16:rowId xmlns:a16="http://schemas.microsoft.com/office/drawing/2014/main" val="26519688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3268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67D63F9-B813-479E-95F9-04BEBF4D761F}"/>
              </a:ext>
            </a:extLst>
          </p:cNvPr>
          <p:cNvSpPr/>
          <p:nvPr/>
        </p:nvSpPr>
        <p:spPr>
          <a:xfrm>
            <a:off x="143508" y="5267907"/>
            <a:ext cx="8856984" cy="57606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9CC013-3B1F-40AD-8478-904FD38159BE}"/>
              </a:ext>
            </a:extLst>
          </p:cNvPr>
          <p:cNvSpPr txBox="1"/>
          <p:nvPr/>
        </p:nvSpPr>
        <p:spPr>
          <a:xfrm>
            <a:off x="882369" y="3232424"/>
            <a:ext cx="7056784" cy="2841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  <a:tabLst>
                <a:tab pos="607695" algn="l"/>
              </a:tabLst>
            </a:pPr>
            <a:r>
              <a:rPr lang="id-ID" sz="12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id-ID" sz="1200" b="1" baseline="-25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id-ID" sz="12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terhadap Y melalui Z</a:t>
            </a:r>
            <a:endParaRPr lang="id-ID" sz="1200" b="1" baseline="-25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id-ID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diperoleh nilai t</a:t>
            </a:r>
            <a:r>
              <a:rPr lang="id-ID" sz="12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statistic</a:t>
            </a:r>
            <a:r>
              <a:rPr lang="id-ID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sebesar  2,882. </a:t>
            </a:r>
            <a:r>
              <a:rPr lang="id-ID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Nilai P Value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 0,005. </a:t>
            </a:r>
            <a:r>
              <a:rPr lang="id-ID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Jadi,  nilai P Value ini lebih kecil daripada nilai </a:t>
            </a:r>
            <a:r>
              <a:rPr lang="id-ID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</a:t>
            </a:r>
            <a:r>
              <a:rPr lang="id-ID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yaitu 0,05. Karena (t</a:t>
            </a:r>
            <a:r>
              <a:rPr lang="id-ID" sz="12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statistic </a:t>
            </a:r>
            <a:r>
              <a:rPr lang="id-ID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&gt; </a:t>
            </a:r>
            <a:r>
              <a:rPr lang="id-ID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id-ID" sz="1200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hitung</a:t>
            </a:r>
            <a:r>
              <a:rPr lang="id-ID" sz="12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2,882</a:t>
            </a:r>
            <a:r>
              <a:rPr lang="id-ID" sz="12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d-ID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&gt;1,96) </a:t>
            </a:r>
            <a:r>
              <a:rPr lang="id-ID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dan (sig&lt;α=0,00&lt;0,05) artinya </a:t>
            </a:r>
            <a:r>
              <a:rPr lang="id-ID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terdapat pengaruh secara tidak langsung </a:t>
            </a:r>
            <a:r>
              <a:rPr lang="id-ID" sz="12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antara </a:t>
            </a:r>
            <a:r>
              <a:rPr lang="id-ID" sz="12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id-ID" sz="1200" baseline="-25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id-ID" sz="12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terhadap Y melalui Z sehingga Z mampu </a:t>
            </a:r>
            <a:r>
              <a:rPr lang="id-ID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memediasi antara budaya organisasi terhadap </a:t>
            </a:r>
            <a:r>
              <a:rPr lang="id-ID" sz="12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kinerja karyawa</a:t>
            </a:r>
          </a:p>
          <a:p>
            <a:pPr algn="just">
              <a:spcAft>
                <a:spcPts val="0"/>
              </a:spcAft>
            </a:pPr>
            <a:r>
              <a:rPr lang="id-ID" sz="12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id-ID" sz="1200" b="1" baseline="-25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id-ID" sz="12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terhadap Y melalui  Z</a:t>
            </a:r>
            <a:endParaRPr lang="id-ID" sz="1200" b="1" baseline="-250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id-ID" sz="1200" baseline="-250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diperoleh nilai t </a:t>
            </a:r>
            <a:r>
              <a:rPr lang="id-ID" sz="1200" baseline="-250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statistic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sebesar  0,189. Nilai P Value=  0,850. Jadi,  nilai P Value ini lebih kecil daripada nilai 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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yaitu 0,05. Karena (t </a:t>
            </a:r>
            <a:r>
              <a:rPr lang="id-ID" sz="1200" baseline="-250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statistic 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&gt; </a:t>
            </a:r>
            <a:r>
              <a:rPr lang="id-ID" sz="12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id-ID" sz="1200" baseline="-25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hitung</a:t>
            </a:r>
            <a:r>
              <a:rPr lang="id-ID" sz="1200" baseline="-250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0,189</a:t>
            </a:r>
            <a:r>
              <a:rPr lang="id-ID" sz="12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&lt; </a:t>
            </a:r>
            <a:r>
              <a:rPr lang="id-ID" sz="12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1,96) 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dan (sig&lt;α=0,850&lt;0,05) artinya tidak  terdapat pengaruh secara tidak langsung antara X</a:t>
            </a:r>
            <a:r>
              <a:rPr lang="id-ID" sz="1200" baseline="-250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id-ID" sz="1200" baseline="-250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d-ID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terhadap </a:t>
            </a:r>
            <a:r>
              <a:rPr lang="id-ID" sz="1200" kern="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 melalui Z sehingga Z tidak mampu memediasi antara X2 terhadap Y</a:t>
            </a:r>
          </a:p>
          <a:p>
            <a:pPr algn="just">
              <a:spcAft>
                <a:spcPts val="0"/>
              </a:spcAft>
            </a:pPr>
            <a:endParaRPr lang="id-ID" sz="1200" kern="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spcAft>
                <a:spcPts val="1000"/>
              </a:spcAft>
            </a:pPr>
            <a:endParaRPr lang="id-ID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269875" algn="just">
              <a:spcAft>
                <a:spcPts val="1000"/>
              </a:spcAft>
            </a:pPr>
            <a:endParaRPr lang="id-ID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id-ID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E35C166-DD39-F56C-5D3E-AC0F8B75F224}"/>
              </a:ext>
            </a:extLst>
          </p:cNvPr>
          <p:cNvSpPr/>
          <p:nvPr/>
        </p:nvSpPr>
        <p:spPr>
          <a:xfrm>
            <a:off x="215516" y="188640"/>
            <a:ext cx="8712968" cy="48351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d-ID" dirty="0"/>
          </a:p>
          <a:p>
            <a:pPr algn="ctr"/>
            <a:r>
              <a:rPr lang="id-ID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Pengujian Hipotesis </a:t>
            </a:r>
            <a:r>
              <a:rPr lang="id-ID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secara </a:t>
            </a:r>
            <a:r>
              <a:rPr lang="id-ID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tidak </a:t>
            </a:r>
            <a:r>
              <a:rPr lang="id-ID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langsung </a:t>
            </a:r>
            <a:r>
              <a:rPr lang="id-ID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(indirect effect)</a:t>
            </a:r>
            <a:endParaRPr lang="id-ID" sz="2400" b="1" dirty="0"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/>
            <a:endParaRPr lang="id-ID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84231E-D7C8-FACD-0CFF-F720288ADE1C}"/>
              </a:ext>
            </a:extLst>
          </p:cNvPr>
          <p:cNvSpPr txBox="1"/>
          <p:nvPr/>
        </p:nvSpPr>
        <p:spPr>
          <a:xfrm>
            <a:off x="1204846" y="743431"/>
            <a:ext cx="6734307" cy="357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3538" algn="ctr">
              <a:lnSpc>
                <a:spcPct val="115000"/>
              </a:lnSpc>
              <a:spcAft>
                <a:spcPts val="1000"/>
              </a:spcAft>
            </a:pPr>
            <a:r>
              <a:rPr lang="id-ID" sz="16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indirect effect</a:t>
            </a:r>
            <a:endParaRPr lang="id-ID" sz="16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A0946B-1F8E-14CF-3245-CE588D607A4D}"/>
              </a:ext>
            </a:extLst>
          </p:cNvPr>
          <p:cNvSpPr/>
          <p:nvPr/>
        </p:nvSpPr>
        <p:spPr>
          <a:xfrm>
            <a:off x="143508" y="6178226"/>
            <a:ext cx="8850185" cy="57606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>
                <a:latin typeface="Bahnschrift SemiBold" panose="020B0502040204020203" pitchFamily="34" charset="0"/>
              </a:rPr>
              <a:t>Evaluasi Model Struktural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C7346BF3-50B7-0FA8-5E58-8B5265C601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385738"/>
              </p:ext>
            </p:extLst>
          </p:nvPr>
        </p:nvGraphicFramePr>
        <p:xfrm>
          <a:off x="524561" y="1268761"/>
          <a:ext cx="7772399" cy="11174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98061">
                  <a:extLst>
                    <a:ext uri="{9D8B030D-6E8A-4147-A177-3AD203B41FA5}">
                      <a16:colId xmlns:a16="http://schemas.microsoft.com/office/drawing/2014/main" val="4193239253"/>
                    </a:ext>
                  </a:extLst>
                </a:gridCol>
                <a:gridCol w="779704">
                  <a:extLst>
                    <a:ext uri="{9D8B030D-6E8A-4147-A177-3AD203B41FA5}">
                      <a16:colId xmlns:a16="http://schemas.microsoft.com/office/drawing/2014/main" val="1742429121"/>
                    </a:ext>
                  </a:extLst>
                </a:gridCol>
                <a:gridCol w="985833">
                  <a:extLst>
                    <a:ext uri="{9D8B030D-6E8A-4147-A177-3AD203B41FA5}">
                      <a16:colId xmlns:a16="http://schemas.microsoft.com/office/drawing/2014/main" val="1836035470"/>
                    </a:ext>
                  </a:extLst>
                </a:gridCol>
                <a:gridCol w="1120265">
                  <a:extLst>
                    <a:ext uri="{9D8B030D-6E8A-4147-A177-3AD203B41FA5}">
                      <a16:colId xmlns:a16="http://schemas.microsoft.com/office/drawing/2014/main" val="4172011401"/>
                    </a:ext>
                  </a:extLst>
                </a:gridCol>
                <a:gridCol w="1057530">
                  <a:extLst>
                    <a:ext uri="{9D8B030D-6E8A-4147-A177-3AD203B41FA5}">
                      <a16:colId xmlns:a16="http://schemas.microsoft.com/office/drawing/2014/main" val="3385792656"/>
                    </a:ext>
                  </a:extLst>
                </a:gridCol>
                <a:gridCol w="531006">
                  <a:extLst>
                    <a:ext uri="{9D8B030D-6E8A-4147-A177-3AD203B41FA5}">
                      <a16:colId xmlns:a16="http://schemas.microsoft.com/office/drawing/2014/main" val="2595150262"/>
                    </a:ext>
                  </a:extLst>
                </a:gridCol>
              </a:tblGrid>
              <a:tr h="236705">
                <a:tc>
                  <a:txBody>
                    <a:bodyPr/>
                    <a:lstStyle/>
                    <a:p>
                      <a:pPr algn="l" fontAlgn="ctr"/>
                      <a:r>
                        <a:rPr lang="id-ID" sz="1200" u="none" strike="noStrike">
                          <a:effectLst/>
                        </a:rPr>
                        <a:t> </a:t>
                      </a:r>
                      <a:endParaRPr lang="id-ID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24" marR="6724" marT="67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200" u="none" strike="noStrike">
                          <a:effectLst/>
                        </a:rPr>
                        <a:t>Sampel Asli (O)</a:t>
                      </a:r>
                      <a:endParaRPr lang="id-ID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24" marR="6724" marT="67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200" u="none" strike="noStrike">
                          <a:effectLst/>
                        </a:rPr>
                        <a:t>Rata-rata Sampel (M)</a:t>
                      </a:r>
                      <a:endParaRPr lang="id-ID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24" marR="6724" marT="67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200" u="none" strike="noStrike">
                          <a:effectLst/>
                        </a:rPr>
                        <a:t>Standar Deviasi (STDEV)</a:t>
                      </a:r>
                      <a:endParaRPr lang="id-ID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24" marR="6724" marT="67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200" u="none" strike="noStrike">
                          <a:effectLst/>
                        </a:rPr>
                        <a:t>T Statistik (| O/STDEV |)</a:t>
                      </a:r>
                      <a:endParaRPr lang="id-ID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24" marR="6724" marT="67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200" u="none" strike="noStrike">
                          <a:effectLst/>
                        </a:rPr>
                        <a:t>P Values</a:t>
                      </a:r>
                      <a:endParaRPr lang="id-ID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24" marR="6724" marT="6724" marB="0" anchor="ctr"/>
                </a:tc>
                <a:extLst>
                  <a:ext uri="{0D108BD9-81ED-4DB2-BD59-A6C34878D82A}">
                    <a16:rowId xmlns:a16="http://schemas.microsoft.com/office/drawing/2014/main" val="2223441771"/>
                  </a:ext>
                </a:extLst>
              </a:tr>
              <a:tr h="236705">
                <a:tc>
                  <a:txBody>
                    <a:bodyPr/>
                    <a:lstStyle/>
                    <a:p>
                      <a:pPr algn="l" fontAlgn="ctr"/>
                      <a:r>
                        <a:rPr lang="fi-FI" sz="1200" u="none" strike="noStrike">
                          <a:effectLst/>
                        </a:rPr>
                        <a:t>Keadilan Organisasi (X2) -&gt; Komitmen Organisasi (Z) -&gt; Kinerja Karyawan (Y)</a:t>
                      </a:r>
                      <a:endParaRPr lang="fi-FI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24" marR="6724" marT="672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200" u="none" strike="noStrike">
                          <a:effectLst/>
                        </a:rPr>
                        <a:t>0,276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24" marR="6724" marT="672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200" u="none" strike="noStrike">
                          <a:effectLst/>
                        </a:rPr>
                        <a:t>0,280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24" marR="6724" marT="672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200" u="none" strike="noStrike">
                          <a:effectLst/>
                        </a:rPr>
                        <a:t>0,098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24" marR="6724" marT="672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200" u="none" strike="noStrike">
                          <a:effectLst/>
                        </a:rPr>
                        <a:t>2,822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24" marR="6724" marT="672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200" u="none" strike="noStrike">
                          <a:effectLst/>
                        </a:rPr>
                        <a:t>0,005</a:t>
                      </a:r>
                      <a:endParaRPr lang="id-ID" sz="1200" b="1" i="0" u="none" strike="noStrike">
                        <a:solidFill>
                          <a:srgbClr val="008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24" marR="6724" marT="6724" marB="0" anchor="ctr"/>
                </a:tc>
                <a:extLst>
                  <a:ext uri="{0D108BD9-81ED-4DB2-BD59-A6C34878D82A}">
                    <a16:rowId xmlns:a16="http://schemas.microsoft.com/office/drawing/2014/main" val="2500160929"/>
                  </a:ext>
                </a:extLst>
              </a:tr>
              <a:tr h="236705">
                <a:tc>
                  <a:txBody>
                    <a:bodyPr/>
                    <a:lstStyle/>
                    <a:p>
                      <a:pPr algn="l" fontAlgn="ctr"/>
                      <a:r>
                        <a:rPr lang="id-ID" sz="1200" u="none" strike="noStrike">
                          <a:effectLst/>
                        </a:rPr>
                        <a:t>Knowledge Sharing (X1) -&gt; Komitmen Organisasi (Z) -&gt; Kinerja Karyawan (Y)</a:t>
                      </a:r>
                      <a:endParaRPr lang="id-ID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24" marR="6724" marT="672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200" u="none" strike="noStrike">
                          <a:effectLst/>
                        </a:rPr>
                        <a:t>0,007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24" marR="6724" marT="672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200" u="none" strike="noStrike">
                          <a:effectLst/>
                        </a:rPr>
                        <a:t>0,007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24" marR="6724" marT="672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200" u="none" strike="noStrike">
                          <a:effectLst/>
                        </a:rPr>
                        <a:t>0,038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24" marR="6724" marT="672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200" u="none" strike="noStrike">
                          <a:effectLst/>
                        </a:rPr>
                        <a:t>0,189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24" marR="6724" marT="672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d-ID" sz="1200" u="none" strike="noStrike">
                          <a:effectLst/>
                        </a:rPr>
                        <a:t>0,850</a:t>
                      </a:r>
                      <a:endParaRPr lang="id-ID" sz="1200" b="1" i="0" u="none" strike="noStrike">
                        <a:solidFill>
                          <a:srgbClr val="8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24" marR="6724" marT="6724" marB="0" anchor="ctr"/>
                </a:tc>
                <a:extLst>
                  <a:ext uri="{0D108BD9-81ED-4DB2-BD59-A6C34878D82A}">
                    <a16:rowId xmlns:a16="http://schemas.microsoft.com/office/drawing/2014/main" val="28248008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765065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8&quot; unique_id=&quot;10044&quot;&gt;&lt;/object&gt;&lt;object type=&quot;2&quot; unique_id=&quot;10045&quot;&gt;&lt;object type=&quot;3&quot; unique_id=&quot;10046&quot;&gt;&lt;property id=&quot;20148&quot; value=&quot;5&quot;/&gt;&lt;property id=&quot;20300&quot; value=&quot;Slide 1&quot;/&gt;&lt;property id=&quot;20307&quot; value=&quot;258&quot;/&gt;&lt;/object&gt;&lt;object type=&quot;3&quot; unique_id=&quot;10047&quot;&gt;&lt;property id=&quot;20148&quot; value=&quot;5&quot;/&gt;&lt;property id=&quot;20300&quot; value=&quot;Slide 2&quot;/&gt;&lt;property id=&quot;20307&quot; value=&quot;259&quot;/&gt;&lt;/object&gt;&lt;object type=&quot;3&quot; unique_id=&quot;10048&quot;&gt;&lt;property id=&quot;20148&quot; value=&quot;5&quot;/&gt;&lt;property id=&quot;20300&quot; value=&quot;Slide 3&quot;/&gt;&lt;property id=&quot;20307&quot; value=&quot;263&quot;/&gt;&lt;/object&gt;&lt;object type=&quot;3&quot; unique_id=&quot;10049&quot;&gt;&lt;property id=&quot;20148&quot; value=&quot;5&quot;/&gt;&lt;property id=&quot;20300&quot; value=&quot;Slide 4&quot;/&gt;&lt;property id=&quot;20307&quot; value=&quot;262&quot;/&gt;&lt;/object&gt;&lt;object type=&quot;3&quot; unique_id=&quot;10050&quot;&gt;&lt;property id=&quot;20148&quot; value=&quot;5&quot;/&gt;&lt;property id=&quot;20300&quot; value=&quot;Slide 5&quot;/&gt;&lt;property id=&quot;20307&quot; value=&quot;261&quot;/&gt;&lt;/object&gt;&lt;object type=&quot;3&quot; unique_id=&quot;10051&quot;&gt;&lt;property id=&quot;20148&quot; value=&quot;5&quot;/&gt;&lt;property id=&quot;20300&quot; value=&quot;Slide 6&quot;/&gt;&lt;property id=&quot;20307&quot; value=&quot;260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23476</TotalTime>
  <Words>1397</Words>
  <Application>Microsoft Office PowerPoint</Application>
  <PresentationFormat>On-screen Show (4:3)</PresentationFormat>
  <Paragraphs>337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Alexon RR</vt:lpstr>
      <vt:lpstr>Arial</vt:lpstr>
      <vt:lpstr>Bahnschrift SemiBold</vt:lpstr>
      <vt:lpstr>Book Antiqua</vt:lpstr>
      <vt:lpstr>Calibri</vt:lpstr>
      <vt:lpstr>Times New Roman</vt:lpstr>
      <vt:lpstr>Tw Cen MT</vt:lpstr>
      <vt:lpstr>1_Office Theme</vt:lpstr>
      <vt:lpstr>Droplet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Terimakasih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dwiprasetya</dc:creator>
  <cp:lastModifiedBy>highendclasslaptop</cp:lastModifiedBy>
  <cp:revision>153</cp:revision>
  <dcterms:created xsi:type="dcterms:W3CDTF">2010-12-22T16:34:12Z</dcterms:created>
  <dcterms:modified xsi:type="dcterms:W3CDTF">2024-01-28T05:44:36Z</dcterms:modified>
</cp:coreProperties>
</file>